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1"/>
  </p:notesMasterIdLst>
  <p:handoutMasterIdLst>
    <p:handoutMasterId r:id="rId102"/>
  </p:handoutMasterIdLst>
  <p:sldIdLst>
    <p:sldId id="256" r:id="rId2"/>
    <p:sldId id="306" r:id="rId3"/>
    <p:sldId id="258" r:id="rId4"/>
    <p:sldId id="363" r:id="rId5"/>
    <p:sldId id="371" r:id="rId6"/>
    <p:sldId id="367" r:id="rId7"/>
    <p:sldId id="257" r:id="rId8"/>
    <p:sldId id="307" r:id="rId9"/>
    <p:sldId id="308" r:id="rId10"/>
    <p:sldId id="309" r:id="rId11"/>
    <p:sldId id="310" r:id="rId12"/>
    <p:sldId id="311" r:id="rId13"/>
    <p:sldId id="312" r:id="rId14"/>
    <p:sldId id="375" r:id="rId15"/>
    <p:sldId id="376" r:id="rId16"/>
    <p:sldId id="313" r:id="rId17"/>
    <p:sldId id="314" r:id="rId18"/>
    <p:sldId id="365" r:id="rId19"/>
    <p:sldId id="358" r:id="rId20"/>
    <p:sldId id="317" r:id="rId21"/>
    <p:sldId id="320" r:id="rId22"/>
    <p:sldId id="321" r:id="rId23"/>
    <p:sldId id="322" r:id="rId24"/>
    <p:sldId id="323" r:id="rId25"/>
    <p:sldId id="324" r:id="rId26"/>
    <p:sldId id="326" r:id="rId27"/>
    <p:sldId id="327" r:id="rId28"/>
    <p:sldId id="325" r:id="rId29"/>
    <p:sldId id="352" r:id="rId30"/>
    <p:sldId id="353" r:id="rId31"/>
    <p:sldId id="354" r:id="rId32"/>
    <p:sldId id="379" r:id="rId33"/>
    <p:sldId id="380" r:id="rId34"/>
    <p:sldId id="315" r:id="rId35"/>
    <p:sldId id="355" r:id="rId36"/>
    <p:sldId id="356" r:id="rId37"/>
    <p:sldId id="357" r:id="rId38"/>
    <p:sldId id="266" r:id="rId39"/>
    <p:sldId id="264" r:id="rId40"/>
    <p:sldId id="319" r:id="rId41"/>
    <p:sldId id="265" r:id="rId42"/>
    <p:sldId id="377" r:id="rId43"/>
    <p:sldId id="318" r:id="rId44"/>
    <p:sldId id="372" r:id="rId45"/>
    <p:sldId id="373" r:id="rId46"/>
    <p:sldId id="374" r:id="rId47"/>
    <p:sldId id="328" r:id="rId48"/>
    <p:sldId id="343" r:id="rId49"/>
    <p:sldId id="329" r:id="rId50"/>
    <p:sldId id="330" r:id="rId51"/>
    <p:sldId id="331" r:id="rId52"/>
    <p:sldId id="332" r:id="rId53"/>
    <p:sldId id="333" r:id="rId54"/>
    <p:sldId id="334" r:id="rId55"/>
    <p:sldId id="335" r:id="rId56"/>
    <p:sldId id="336" r:id="rId57"/>
    <p:sldId id="337" r:id="rId58"/>
    <p:sldId id="338" r:id="rId59"/>
    <p:sldId id="339" r:id="rId60"/>
    <p:sldId id="340" r:id="rId61"/>
    <p:sldId id="341" r:id="rId62"/>
    <p:sldId id="342" r:id="rId63"/>
    <p:sldId id="285" r:id="rId64"/>
    <p:sldId id="286" r:id="rId65"/>
    <p:sldId id="287" r:id="rId66"/>
    <p:sldId id="288" r:id="rId67"/>
    <p:sldId id="289" r:id="rId68"/>
    <p:sldId id="290" r:id="rId69"/>
    <p:sldId id="291" r:id="rId70"/>
    <p:sldId id="292" r:id="rId71"/>
    <p:sldId id="293" r:id="rId72"/>
    <p:sldId id="359" r:id="rId73"/>
    <p:sldId id="360" r:id="rId74"/>
    <p:sldId id="361" r:id="rId75"/>
    <p:sldId id="362" r:id="rId76"/>
    <p:sldId id="294" r:id="rId77"/>
    <p:sldId id="295" r:id="rId78"/>
    <p:sldId id="296" r:id="rId79"/>
    <p:sldId id="297" r:id="rId80"/>
    <p:sldId id="298" r:id="rId81"/>
    <p:sldId id="299" r:id="rId82"/>
    <p:sldId id="300" r:id="rId83"/>
    <p:sldId id="301" r:id="rId84"/>
    <p:sldId id="302" r:id="rId85"/>
    <p:sldId id="303" r:id="rId86"/>
    <p:sldId id="304" r:id="rId87"/>
    <p:sldId id="305" r:id="rId88"/>
    <p:sldId id="344" r:id="rId89"/>
    <p:sldId id="345" r:id="rId90"/>
    <p:sldId id="346" r:id="rId91"/>
    <p:sldId id="347" r:id="rId92"/>
    <p:sldId id="348" r:id="rId93"/>
    <p:sldId id="349" r:id="rId94"/>
    <p:sldId id="368" r:id="rId95"/>
    <p:sldId id="369" r:id="rId96"/>
    <p:sldId id="370" r:id="rId97"/>
    <p:sldId id="350" r:id="rId98"/>
    <p:sldId id="381" r:id="rId99"/>
    <p:sldId id="351" r:id="rId10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3" autoAdjust="0"/>
    <p:restoredTop sz="94660"/>
  </p:normalViewPr>
  <p:slideViewPr>
    <p:cSldViewPr snapToGrid="0">
      <p:cViewPr varScale="1">
        <p:scale>
          <a:sx n="115" d="100"/>
          <a:sy n="115" d="100"/>
        </p:scale>
        <p:origin x="31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handoutMaster" Target="handoutMasters/handout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DAD813-D7C9-4E8B-94DB-513AD2384502}"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tr-TR"/>
        </a:p>
      </dgm:t>
    </dgm:pt>
    <dgm:pt modelId="{A19441B0-15CF-4740-A3C9-E8F13A661E6D}">
      <dgm:prSet/>
      <dgm:spPr/>
      <dgm:t>
        <a:bodyPr/>
        <a:lstStyle/>
        <a:p>
          <a:pPr rtl="0"/>
          <a:r>
            <a:rPr lang="tr-TR" dirty="0" smtClean="0"/>
            <a:t>Sabırla dinlediğiniz için teşekkür</a:t>
          </a:r>
        </a:p>
        <a:p>
          <a:pPr rtl="0"/>
          <a:r>
            <a:rPr lang="tr-TR" dirty="0" smtClean="0"/>
            <a:t>ederim...</a:t>
          </a:r>
          <a:endParaRPr lang="tr-TR" dirty="0"/>
        </a:p>
      </dgm:t>
    </dgm:pt>
    <dgm:pt modelId="{1AE769E6-6183-4C20-A1DA-DAE8DF7BA5AA}" type="parTrans" cxnId="{2F24E9F3-A6A2-494F-9392-009DE6266998}">
      <dgm:prSet/>
      <dgm:spPr/>
      <dgm:t>
        <a:bodyPr/>
        <a:lstStyle/>
        <a:p>
          <a:endParaRPr lang="tr-TR"/>
        </a:p>
      </dgm:t>
    </dgm:pt>
    <dgm:pt modelId="{C62CF5B2-B7C4-43DA-9B19-BB6CB4C25905}" type="sibTrans" cxnId="{2F24E9F3-A6A2-494F-9392-009DE6266998}">
      <dgm:prSet/>
      <dgm:spPr/>
      <dgm:t>
        <a:bodyPr/>
        <a:lstStyle/>
        <a:p>
          <a:endParaRPr lang="tr-TR"/>
        </a:p>
      </dgm:t>
    </dgm:pt>
    <dgm:pt modelId="{3193758F-AB3B-428A-A6F7-4197561DC90D}" type="pres">
      <dgm:prSet presAssocID="{D5DAD813-D7C9-4E8B-94DB-513AD2384502}" presName="compositeShape" presStyleCnt="0">
        <dgm:presLayoutVars>
          <dgm:chMax val="7"/>
          <dgm:dir/>
          <dgm:resizeHandles val="exact"/>
        </dgm:presLayoutVars>
      </dgm:prSet>
      <dgm:spPr/>
      <dgm:t>
        <a:bodyPr/>
        <a:lstStyle/>
        <a:p>
          <a:endParaRPr lang="tr-TR"/>
        </a:p>
      </dgm:t>
    </dgm:pt>
    <dgm:pt modelId="{BE921CCD-7AD1-4FCB-BE95-C0845191BC5B}" type="pres">
      <dgm:prSet presAssocID="{A19441B0-15CF-4740-A3C9-E8F13A661E6D}" presName="circ1TxSh" presStyleLbl="vennNode1" presStyleIdx="0" presStyleCnt="1"/>
      <dgm:spPr/>
      <dgm:t>
        <a:bodyPr/>
        <a:lstStyle/>
        <a:p>
          <a:endParaRPr lang="tr-TR"/>
        </a:p>
      </dgm:t>
    </dgm:pt>
  </dgm:ptLst>
  <dgm:cxnLst>
    <dgm:cxn modelId="{BB6827C1-2448-4DED-B377-748E60B25308}" type="presOf" srcId="{D5DAD813-D7C9-4E8B-94DB-513AD2384502}" destId="{3193758F-AB3B-428A-A6F7-4197561DC90D}" srcOrd="0" destOrd="0" presId="urn:microsoft.com/office/officeart/2005/8/layout/venn1"/>
    <dgm:cxn modelId="{2F24E9F3-A6A2-494F-9392-009DE6266998}" srcId="{D5DAD813-D7C9-4E8B-94DB-513AD2384502}" destId="{A19441B0-15CF-4740-A3C9-E8F13A661E6D}" srcOrd="0" destOrd="0" parTransId="{1AE769E6-6183-4C20-A1DA-DAE8DF7BA5AA}" sibTransId="{C62CF5B2-B7C4-43DA-9B19-BB6CB4C25905}"/>
    <dgm:cxn modelId="{8BC7A3EE-E7B7-4AF5-BCEB-48E6F20F0AC4}" type="presOf" srcId="{A19441B0-15CF-4740-A3C9-E8F13A661E6D}" destId="{BE921CCD-7AD1-4FCB-BE95-C0845191BC5B}" srcOrd="0" destOrd="0" presId="urn:microsoft.com/office/officeart/2005/8/layout/venn1"/>
    <dgm:cxn modelId="{28B4A79D-D812-449F-AAD1-2E73EAF60708}" type="presParOf" srcId="{3193758F-AB3B-428A-A6F7-4197561DC90D}" destId="{BE921CCD-7AD1-4FCB-BE95-C0845191BC5B}"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921CCD-7AD1-4FCB-BE95-C0845191BC5B}">
      <dsp:nvSpPr>
        <dsp:cNvPr id="0" name=""/>
        <dsp:cNvSpPr/>
      </dsp:nvSpPr>
      <dsp:spPr>
        <a:xfrm>
          <a:off x="3675855" y="0"/>
          <a:ext cx="3678238" cy="3678238"/>
        </a:xfrm>
        <a:prstGeom prst="ellipse">
          <a:avLst/>
        </a:prstGeom>
        <a:solidFill>
          <a:schemeClr val="accent1">
            <a:alpha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733550" rtl="0">
            <a:lnSpc>
              <a:spcPct val="90000"/>
            </a:lnSpc>
            <a:spcBef>
              <a:spcPct val="0"/>
            </a:spcBef>
            <a:spcAft>
              <a:spcPct val="35000"/>
            </a:spcAft>
          </a:pPr>
          <a:r>
            <a:rPr lang="tr-TR" sz="3900" kern="1200" dirty="0" smtClean="0"/>
            <a:t>Sabırla dinlediğiniz için teşekkür</a:t>
          </a:r>
        </a:p>
        <a:p>
          <a:pPr lvl="0" algn="ctr" defTabSz="1733550" rtl="0">
            <a:lnSpc>
              <a:spcPct val="90000"/>
            </a:lnSpc>
            <a:spcBef>
              <a:spcPct val="0"/>
            </a:spcBef>
            <a:spcAft>
              <a:spcPct val="35000"/>
            </a:spcAft>
          </a:pPr>
          <a:r>
            <a:rPr lang="tr-TR" sz="3900" kern="1200" dirty="0" smtClean="0"/>
            <a:t>ederim...</a:t>
          </a:r>
          <a:endParaRPr lang="tr-TR" sz="3900" kern="1200" dirty="0"/>
        </a:p>
      </dsp:txBody>
      <dsp:txXfrm>
        <a:off x="4214520" y="538665"/>
        <a:ext cx="2600908" cy="2600908"/>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D387B09-61E8-4DE6-AEA6-78B9BC902B3B}" type="datetimeFigureOut">
              <a:rPr lang="tr-TR" smtClean="0"/>
              <a:t>19.02.2019</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85D2F40-7D75-4F43-B9F5-5DF363DEA4A6}" type="slidenum">
              <a:rPr lang="tr-TR" smtClean="0"/>
              <a:t>‹#›</a:t>
            </a:fld>
            <a:endParaRPr lang="tr-TR"/>
          </a:p>
        </p:txBody>
      </p:sp>
    </p:spTree>
    <p:extLst>
      <p:ext uri="{BB962C8B-B14F-4D97-AF65-F5344CB8AC3E}">
        <p14:creationId xmlns:p14="http://schemas.microsoft.com/office/powerpoint/2010/main" val="29768707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2011BB-6023-46F6-BCCC-D9C5A6205B89}" type="datetimeFigureOut">
              <a:rPr lang="tr-TR" smtClean="0"/>
              <a:t>19.02.2019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208B1F-13DB-42EF-9495-81B3EBABA5CB}" type="slidenum">
              <a:rPr lang="tr-TR" smtClean="0"/>
              <a:t>‹#›</a:t>
            </a:fld>
            <a:endParaRPr lang="tr-TR"/>
          </a:p>
        </p:txBody>
      </p:sp>
    </p:spTree>
    <p:extLst>
      <p:ext uri="{BB962C8B-B14F-4D97-AF65-F5344CB8AC3E}">
        <p14:creationId xmlns:p14="http://schemas.microsoft.com/office/powerpoint/2010/main" val="201177524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1208B1F-13DB-42EF-9495-81B3EBABA5CB}" type="slidenum">
              <a:rPr lang="tr-TR" smtClean="0"/>
              <a:t>1</a:t>
            </a:fld>
            <a:endParaRPr lang="tr-TR"/>
          </a:p>
        </p:txBody>
      </p:sp>
    </p:spTree>
    <p:extLst>
      <p:ext uri="{BB962C8B-B14F-4D97-AF65-F5344CB8AC3E}">
        <p14:creationId xmlns:p14="http://schemas.microsoft.com/office/powerpoint/2010/main" val="581006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FD8E8783-5DD1-40B4-B574-884670EC64F5}" type="datetime4">
              <a:rPr lang="tr-TR" smtClean="0"/>
              <a:t>19 Şubat 2019</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en-US" smtClean="0"/>
              <a:t>Orhan KURT / Maarıf Mufettısı</a:t>
            </a:r>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B753059-CDB4-46D1-A35B-AC8CB8C58F2C}" type="datetime4">
              <a:rPr lang="tr-TR" smtClean="0"/>
              <a:t>19 Şubat 2019</a:t>
            </a:fld>
            <a:endParaRPr lang="en-US" dirty="0"/>
          </a:p>
        </p:txBody>
      </p:sp>
      <p:sp>
        <p:nvSpPr>
          <p:cNvPr id="5" name="Footer Placeholder 4"/>
          <p:cNvSpPr>
            <a:spLocks noGrp="1"/>
          </p:cNvSpPr>
          <p:nvPr>
            <p:ph type="ftr" sz="quarter" idx="11"/>
          </p:nvPr>
        </p:nvSpPr>
        <p:spPr/>
        <p:txBody>
          <a:bodyPr/>
          <a:lstStyle/>
          <a:p>
            <a:r>
              <a:rPr lang="en-US" smtClean="0"/>
              <a:t>Orhan KURT / Maarıf Mufettısı</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5C34EEF7-7025-45E3-9571-0D6793950B2B}" type="datetime4">
              <a:rPr lang="tr-TR" smtClean="0"/>
              <a:t>19 Şubat 2019</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r>
              <a:rPr lang="en-US" smtClean="0"/>
              <a:t>Orhan KURT / Maarıf Mufettısı</a:t>
            </a:r>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BBC608C-1F25-4D60-8252-1ACBC4F94EB0}" type="datetime4">
              <a:rPr lang="tr-TR" smtClean="0"/>
              <a:t>19 Şubat 2019</a:t>
            </a:fld>
            <a:endParaRPr lang="en-US" dirty="0"/>
          </a:p>
        </p:txBody>
      </p:sp>
      <p:sp>
        <p:nvSpPr>
          <p:cNvPr id="5" name="Footer Placeholder 4"/>
          <p:cNvSpPr>
            <a:spLocks noGrp="1"/>
          </p:cNvSpPr>
          <p:nvPr>
            <p:ph type="ftr" sz="quarter" idx="11"/>
          </p:nvPr>
        </p:nvSpPr>
        <p:spPr/>
        <p:txBody>
          <a:bodyPr/>
          <a:lstStyle/>
          <a:p>
            <a:r>
              <a:rPr lang="en-US" smtClean="0"/>
              <a:t>Orhan KURT / Maarıf Mufettısı</a:t>
            </a:r>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FF4986B-35C3-48A5-B49C-79F5B63EEBC7}" type="datetime4">
              <a:rPr lang="tr-TR" smtClean="0"/>
              <a:t>19 Şubat 2019</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smtClean="0"/>
              <a:t>Orhan KURT / Maarıf Mufettısı</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F1CA815-439A-4883-B410-FC86F9D97A40}" type="datetime4">
              <a:rPr lang="tr-TR" smtClean="0"/>
              <a:t>19 Şubat 2019</a:t>
            </a:fld>
            <a:endParaRPr lang="en-US" dirty="0"/>
          </a:p>
        </p:txBody>
      </p:sp>
      <p:sp>
        <p:nvSpPr>
          <p:cNvPr id="6" name="Footer Placeholder 5"/>
          <p:cNvSpPr>
            <a:spLocks noGrp="1"/>
          </p:cNvSpPr>
          <p:nvPr>
            <p:ph type="ftr" sz="quarter" idx="11"/>
          </p:nvPr>
        </p:nvSpPr>
        <p:spPr/>
        <p:txBody>
          <a:bodyPr/>
          <a:lstStyle/>
          <a:p>
            <a:r>
              <a:rPr lang="en-US" smtClean="0"/>
              <a:t>Orhan KURT / Maarıf Mufettısı</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CCF4772-695E-4799-A344-B7DAB981B453}" type="datetime4">
              <a:rPr lang="tr-TR" smtClean="0"/>
              <a:t>19 Şubat 2019</a:t>
            </a:fld>
            <a:endParaRPr lang="en-US" dirty="0"/>
          </a:p>
        </p:txBody>
      </p:sp>
      <p:sp>
        <p:nvSpPr>
          <p:cNvPr id="8" name="Footer Placeholder 7"/>
          <p:cNvSpPr>
            <a:spLocks noGrp="1"/>
          </p:cNvSpPr>
          <p:nvPr>
            <p:ph type="ftr" sz="quarter" idx="11"/>
          </p:nvPr>
        </p:nvSpPr>
        <p:spPr/>
        <p:txBody>
          <a:bodyPr/>
          <a:lstStyle/>
          <a:p>
            <a:r>
              <a:rPr lang="en-US" smtClean="0"/>
              <a:t>Orhan KURT / Maarıf Mufettısı</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E9FDEC8-9537-443C-A0C9-6E1EA3C88F9E}" type="datetime4">
              <a:rPr lang="tr-TR" smtClean="0"/>
              <a:t>19 Şubat 2019</a:t>
            </a:fld>
            <a:endParaRPr lang="en-US" dirty="0"/>
          </a:p>
        </p:txBody>
      </p:sp>
      <p:sp>
        <p:nvSpPr>
          <p:cNvPr id="4" name="Footer Placeholder 3"/>
          <p:cNvSpPr>
            <a:spLocks noGrp="1"/>
          </p:cNvSpPr>
          <p:nvPr>
            <p:ph type="ftr" sz="quarter" idx="11"/>
          </p:nvPr>
        </p:nvSpPr>
        <p:spPr/>
        <p:txBody>
          <a:bodyPr/>
          <a:lstStyle/>
          <a:p>
            <a:r>
              <a:rPr lang="en-US" smtClean="0"/>
              <a:t>Orhan KURT / Maarıf Mufettısı</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A576B0-484D-4648-9AA3-7FFD0178160C}" type="datetime4">
              <a:rPr lang="tr-TR" smtClean="0"/>
              <a:t>19 Şubat 2019</a:t>
            </a:fld>
            <a:endParaRPr lang="en-US" dirty="0"/>
          </a:p>
        </p:txBody>
      </p:sp>
      <p:sp>
        <p:nvSpPr>
          <p:cNvPr id="3" name="Footer Placeholder 2"/>
          <p:cNvSpPr>
            <a:spLocks noGrp="1"/>
          </p:cNvSpPr>
          <p:nvPr>
            <p:ph type="ftr" sz="quarter" idx="11"/>
          </p:nvPr>
        </p:nvSpPr>
        <p:spPr/>
        <p:txBody>
          <a:bodyPr/>
          <a:lstStyle/>
          <a:p>
            <a:r>
              <a:rPr lang="en-US" smtClean="0"/>
              <a:t>Orhan KURT / Maarıf Mufettısı</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2C4011B8-0475-41EE-B889-BADD3A2DC611}" type="datetime4">
              <a:rPr lang="tr-TR" smtClean="0"/>
              <a:t>19 Şubat 2019</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en-US" smtClean="0"/>
              <a:t>Orhan KURT / Maarıf Mufettısı</a:t>
            </a:r>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EAF404E-63A0-4F79-8391-43E2135A1583}" type="datetime4">
              <a:rPr lang="tr-TR" smtClean="0"/>
              <a:t>19 Şubat 2019</a:t>
            </a:fld>
            <a:endParaRPr lang="en-US" dirty="0"/>
          </a:p>
        </p:txBody>
      </p:sp>
      <p:sp>
        <p:nvSpPr>
          <p:cNvPr id="6" name="Footer Placeholder 5"/>
          <p:cNvSpPr>
            <a:spLocks noGrp="1"/>
          </p:cNvSpPr>
          <p:nvPr>
            <p:ph type="ftr" sz="quarter" idx="11"/>
          </p:nvPr>
        </p:nvSpPr>
        <p:spPr/>
        <p:txBody>
          <a:bodyPr/>
          <a:lstStyle/>
          <a:p>
            <a:r>
              <a:rPr lang="en-US" smtClean="0"/>
              <a:t>Orhan KURT / Maarıf Mufettısı</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1B543198-3284-4DCD-BD97-F47817ECFE4A}" type="datetime4">
              <a:rPr lang="tr-TR" smtClean="0"/>
              <a:t>19 Şubat 2019</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en-US" smtClean="0"/>
              <a:t>Orhan KURT / Maarıf Mufettısı</a:t>
            </a:r>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78164" y="1441515"/>
            <a:ext cx="10993549" cy="1475013"/>
          </a:xfrm>
        </p:spPr>
        <p:txBody>
          <a:bodyPr>
            <a:noAutofit/>
          </a:bodyPr>
          <a:lstStyle/>
          <a:p>
            <a:pPr algn="ctr"/>
            <a:r>
              <a:rPr lang="tr-TR" sz="4800" b="1" dirty="0" smtClean="0">
                <a:solidFill>
                  <a:schemeClr val="accent1">
                    <a:lumMod val="75000"/>
                  </a:schemeClr>
                </a:solidFill>
                <a:latin typeface="Times New Roman" panose="02020603050405020304" pitchFamily="18" charset="0"/>
                <a:cs typeface="Times New Roman" panose="02020603050405020304" pitchFamily="18" charset="0"/>
              </a:rPr>
              <a:t>DİSİPLİN SORUŞTURMASI </a:t>
            </a:r>
            <a:br>
              <a:rPr lang="tr-TR" sz="4800" b="1" dirty="0" smtClean="0">
                <a:solidFill>
                  <a:schemeClr val="accent1">
                    <a:lumMod val="75000"/>
                  </a:schemeClr>
                </a:solidFill>
                <a:latin typeface="Times New Roman" panose="02020603050405020304" pitchFamily="18" charset="0"/>
                <a:cs typeface="Times New Roman" panose="02020603050405020304" pitchFamily="18" charset="0"/>
              </a:rPr>
            </a:br>
            <a:r>
              <a:rPr lang="tr-TR" sz="4800" b="1" dirty="0" smtClean="0">
                <a:solidFill>
                  <a:schemeClr val="accent1">
                    <a:lumMod val="75000"/>
                  </a:schemeClr>
                </a:solidFill>
                <a:latin typeface="Times New Roman" panose="02020603050405020304" pitchFamily="18" charset="0"/>
                <a:cs typeface="Times New Roman" panose="02020603050405020304" pitchFamily="18" charset="0"/>
              </a:rPr>
              <a:t>USUL VE ESASLARI</a:t>
            </a:r>
            <a:endParaRPr lang="tr-TR" sz="48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581194" y="5548378"/>
            <a:ext cx="10993546" cy="590321"/>
          </a:xfrm>
        </p:spPr>
        <p:txBody>
          <a:bodyPr/>
          <a:lstStyle/>
          <a:p>
            <a:pPr algn="r"/>
            <a:r>
              <a:rPr lang="tr-TR" b="1" dirty="0" smtClean="0">
                <a:solidFill>
                  <a:srgbClr val="92D050"/>
                </a:solidFill>
                <a:latin typeface="Times New Roman" panose="02020603050405020304" pitchFamily="18" charset="0"/>
                <a:cs typeface="Times New Roman" panose="02020603050405020304" pitchFamily="18" charset="0"/>
              </a:rPr>
              <a:t>Sunum: </a:t>
            </a:r>
            <a:r>
              <a:rPr lang="tr-TR" b="1" dirty="0" err="1" smtClean="0">
                <a:solidFill>
                  <a:srgbClr val="92D050"/>
                </a:solidFill>
                <a:latin typeface="Times New Roman" panose="02020603050405020304" pitchFamily="18" charset="0"/>
                <a:cs typeface="Times New Roman" panose="02020603050405020304" pitchFamily="18" charset="0"/>
              </a:rPr>
              <a:t>orhan</a:t>
            </a:r>
            <a:r>
              <a:rPr lang="tr-TR" b="1" dirty="0" smtClean="0">
                <a:solidFill>
                  <a:srgbClr val="92D050"/>
                </a:solidFill>
                <a:latin typeface="Times New Roman" panose="02020603050405020304" pitchFamily="18" charset="0"/>
                <a:cs typeface="Times New Roman" panose="02020603050405020304" pitchFamily="18" charset="0"/>
              </a:rPr>
              <a:t> kurt / maarif müfettişi</a:t>
            </a:r>
            <a:endParaRPr lang="tr-TR" b="1" dirty="0">
              <a:solidFill>
                <a:srgbClr val="92D050"/>
              </a:solidFill>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127041605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Times New Roman" panose="02020603050405020304" pitchFamily="18" charset="0"/>
                <a:cs typeface="Times New Roman" panose="02020603050405020304" pitchFamily="18" charset="0"/>
              </a:rPr>
              <a:t>Hukukun Evrensel İlkeleri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600" b="1" dirty="0" smtClean="0"/>
              <a:t>Kusur </a:t>
            </a:r>
            <a:r>
              <a:rPr lang="tr-TR" sz="3600" b="1" dirty="0"/>
              <a:t>Sorumluluğu</a:t>
            </a:r>
            <a:r>
              <a:rPr lang="tr-TR" sz="3600" b="1" dirty="0" smtClean="0"/>
              <a:t>:</a:t>
            </a:r>
          </a:p>
          <a:p>
            <a:pPr marL="0" indent="0" algn="just">
              <a:buNone/>
            </a:pPr>
            <a:r>
              <a:rPr lang="tr-TR" sz="3600" dirty="0" smtClean="0"/>
              <a:t>		</a:t>
            </a:r>
            <a:r>
              <a:rPr lang="tr-TR" sz="3600" dirty="0"/>
              <a:t>Kusursuz suç ve ceza olmaz. Fiilde kusurun yokluğu, suç ve cezayı kaldırır.</a:t>
            </a:r>
            <a:endParaRPr lang="tr-TR" sz="36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27127112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Times New Roman" panose="02020603050405020304" pitchFamily="18" charset="0"/>
                <a:cs typeface="Times New Roman" panose="02020603050405020304" pitchFamily="18" charset="0"/>
              </a:rPr>
              <a:t>Hukukun Evrensel İlkeleri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600" b="1" dirty="0" smtClean="0"/>
              <a:t>Sorumluluğun </a:t>
            </a:r>
            <a:r>
              <a:rPr lang="tr-TR" sz="3600" b="1" dirty="0"/>
              <a:t>Şahsiliği İlkesi:</a:t>
            </a:r>
            <a:endParaRPr lang="tr-TR" sz="3600" b="1" dirty="0" smtClean="0"/>
          </a:p>
          <a:p>
            <a:pPr marL="0" indent="0" algn="just">
              <a:buNone/>
            </a:pPr>
            <a:r>
              <a:rPr lang="tr-TR" sz="3600" dirty="0" smtClean="0"/>
              <a:t>		</a:t>
            </a:r>
            <a:r>
              <a:rPr lang="tr-TR" sz="3600" dirty="0"/>
              <a:t>Herkes kendi işlem ve eyleminden sorumludur. Başkalarının işlem ve eyleminden sorumluluğu mümkün kılacak kolektif ceza sorumluluğu kabul edilemez.</a:t>
            </a:r>
            <a:endParaRPr lang="tr-TR" sz="36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35938424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Times New Roman" panose="02020603050405020304" pitchFamily="18" charset="0"/>
                <a:cs typeface="Times New Roman" panose="02020603050405020304" pitchFamily="18" charset="0"/>
              </a:rPr>
              <a:t>Hukukun Evrensel İlkeleri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600" b="1" dirty="0" smtClean="0"/>
              <a:t>Suçta </a:t>
            </a:r>
            <a:r>
              <a:rPr lang="tr-TR" sz="3600" b="1" dirty="0"/>
              <a:t>ve Cezada Kanunilik:</a:t>
            </a:r>
            <a:endParaRPr lang="tr-TR" sz="3600" b="1" dirty="0" smtClean="0"/>
          </a:p>
          <a:p>
            <a:pPr marL="0" indent="0" algn="just">
              <a:buNone/>
            </a:pPr>
            <a:r>
              <a:rPr lang="tr-TR" sz="3600" dirty="0" smtClean="0"/>
              <a:t>		</a:t>
            </a:r>
            <a:r>
              <a:rPr lang="tr-TR" sz="3600" dirty="0"/>
              <a:t>Kanunun açıkça suç saymadığı bir fiil için kimseye ceza verilemez ve güvenlik tedbiri uygulanamaz. Suç ve ceza ancak kanunla koyulur. Kanunlar, prensip olarak ileri doğru uygulanır. </a:t>
            </a:r>
            <a:r>
              <a:rPr lang="tr-TR" sz="3600" dirty="0">
                <a:solidFill>
                  <a:srgbClr val="0070C0"/>
                </a:solidFill>
              </a:rPr>
              <a:t>Ceza kanunları, ancak lehe olduğunda geçmişe etkili uygulanır.</a:t>
            </a:r>
            <a:endParaRPr lang="tr-TR" sz="3600" dirty="0">
              <a:solidFill>
                <a:srgbClr val="0070C0"/>
              </a:solidFill>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162899560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Times New Roman" panose="02020603050405020304" pitchFamily="18" charset="0"/>
                <a:cs typeface="Times New Roman" panose="02020603050405020304" pitchFamily="18" charset="0"/>
              </a:rPr>
              <a:t>Hukukun Evrensel İlkeleri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600" b="1" dirty="0" smtClean="0"/>
              <a:t>Bir </a:t>
            </a:r>
            <a:r>
              <a:rPr lang="tr-TR" sz="3600" b="1" dirty="0"/>
              <a:t>Suçtan İki Yargılama Yapılmaz/Ceza Verilemez:</a:t>
            </a:r>
            <a:endParaRPr lang="tr-TR" sz="3600" b="1" dirty="0" smtClean="0"/>
          </a:p>
          <a:p>
            <a:pPr marL="0" indent="0" algn="just">
              <a:buNone/>
            </a:pPr>
            <a:r>
              <a:rPr lang="tr-TR" sz="3600" dirty="0" smtClean="0"/>
              <a:t>		</a:t>
            </a:r>
            <a:r>
              <a:rPr lang="tr-TR" sz="3600" dirty="0"/>
              <a:t>Herkes, bir suçtan, ancak bir defa yargılanabilir ve bir defa cezalandırılabilir. Bir insan, yargılandığı suçtan keyfi olarak tekrar yargılanıp cezalandırılamaz.</a:t>
            </a:r>
            <a:endParaRPr lang="tr-TR" sz="36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285731906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81192" y="2180496"/>
            <a:ext cx="11225326" cy="4435457"/>
          </a:xfrm>
        </p:spPr>
        <p:txBody>
          <a:bodyPr>
            <a:normAutofit fontScale="85000" lnSpcReduction="10000"/>
          </a:bodyPr>
          <a:lstStyle/>
          <a:p>
            <a:pPr marL="0" indent="0" algn="just">
              <a:buNone/>
            </a:pPr>
            <a:r>
              <a:rPr lang="tr-TR" b="1" dirty="0"/>
              <a:t>T.C</a:t>
            </a:r>
            <a:r>
              <a:rPr lang="tr-TR" b="1" dirty="0" smtClean="0"/>
              <a:t>.</a:t>
            </a:r>
          </a:p>
          <a:p>
            <a:pPr marL="0" indent="0" algn="just">
              <a:buNone/>
            </a:pPr>
            <a:r>
              <a:rPr lang="tr-TR" b="1" dirty="0" smtClean="0"/>
              <a:t>DİYARBAKIR</a:t>
            </a:r>
          </a:p>
          <a:p>
            <a:pPr marL="0" indent="0" algn="just">
              <a:buNone/>
            </a:pPr>
            <a:r>
              <a:rPr lang="tr-TR" b="1" dirty="0" smtClean="0"/>
              <a:t>1</a:t>
            </a:r>
            <a:r>
              <a:rPr lang="tr-TR" b="1" dirty="0"/>
              <a:t>. İDARE MAHKEMESİ</a:t>
            </a:r>
            <a:endParaRPr lang="tr-TR" dirty="0"/>
          </a:p>
          <a:p>
            <a:pPr algn="just"/>
            <a:r>
              <a:rPr lang="tr-TR" dirty="0"/>
              <a:t>ESAS NO : 2013/149</a:t>
            </a:r>
            <a:endParaRPr lang="tr-TR" dirty="0" smtClean="0"/>
          </a:p>
          <a:p>
            <a:pPr algn="just"/>
            <a:r>
              <a:rPr lang="tr-TR" dirty="0" smtClean="0"/>
              <a:t>Dava </a:t>
            </a:r>
            <a:r>
              <a:rPr lang="tr-TR" dirty="0"/>
              <a:t>dosyasının incelenmesinden; Diyarbakır İli, Yenişehir İlçesi, Güzel Sanatlar ve Spor Lisesi'nde öğretmen olarak görev yapmakta iken hakkında yapılan soruşturma sonucu düzenlenen soruşturma raporunda; davacının, izinsiz olarak müzik evi kurslarında ders verdiği ve MİOY ders planlarının olmadığı belirtilerek her bir fiili için ayrı ayrı disiplin cezası teklif edildiği, idari yönden ise, il içinde durumuna uygun başka bir okula atamasının uygun olacağının teklif edildiği, idari teklif uyarınca davacının görev yerinin değiştirilmesine ilişkin dava konusu işlemin tesis edilmesi üzerine de bakılmakta olan davanın açıldığı anlaşılmaktadır.</a:t>
            </a:r>
          </a:p>
          <a:p>
            <a:pPr algn="just"/>
            <a:r>
              <a:rPr lang="tr-TR" dirty="0"/>
              <a:t>Olayda, davacının, görev yaptığı okulun öğrenci seçme komisyonunda görev alma ihtimalinin olduğu ve bu nedenle atama işleminin gerçekleştirildiği ileri sürülmüş ise de, söz konusu komisyona üye seçiminin idarenin takdirinde bulunması nedeniyle salt bu gerekçenin atamaya sebep teşkil edemeyeceği, </a:t>
            </a:r>
            <a:r>
              <a:rPr lang="tr-TR" b="1" u="sng" dirty="0"/>
              <a:t>özel müzik evi kurslarında izinsiz ders vermesinin karşılığında ise disiplin cezası ile cezalandırılması yönünde teklif getirilmiş olduğu dolayısıyla atama işleminin ayrıca cezalandırma amacı ile tesis edilemeyeceği</a:t>
            </a:r>
            <a:r>
              <a:rPr lang="tr-TR" dirty="0"/>
              <a:t>, disiplin suçu oluşturan her hukuka aykırı eylemin aynı zamanda etik açıdan sakıncalı olduğunun ileri sürülemeyeceği, ayrıca </a:t>
            </a:r>
            <a:r>
              <a:rPr lang="tr-TR" dirty="0">
                <a:solidFill>
                  <a:srgbClr val="0070C0"/>
                </a:solidFill>
              </a:rPr>
              <a:t>kamu yararı ve hizmet gerekleri açısından </a:t>
            </a:r>
            <a:r>
              <a:rPr lang="tr-TR" b="1" dirty="0">
                <a:solidFill>
                  <a:srgbClr val="0070C0"/>
                </a:solidFill>
              </a:rPr>
              <a:t>söz konusu atama işlemini zorunlu kılacak başkaca bir nedenin de ortaya </a:t>
            </a:r>
            <a:r>
              <a:rPr lang="tr-TR" b="1" dirty="0" smtClean="0">
                <a:solidFill>
                  <a:srgbClr val="0070C0"/>
                </a:solidFill>
              </a:rPr>
              <a:t>konulmadığı </a:t>
            </a:r>
            <a:r>
              <a:rPr lang="tr-TR" dirty="0" smtClean="0"/>
              <a:t>görüldüğünden </a:t>
            </a:r>
            <a:r>
              <a:rPr lang="tr-TR" dirty="0"/>
              <a:t>dava konusu atama işleminde sebep yönünden hukuka uyarlık bulunmamaktadır.</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3199431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Bu durumda, </a:t>
            </a:r>
            <a:r>
              <a:rPr lang="tr-TR" dirty="0">
                <a:solidFill>
                  <a:srgbClr val="0070C0"/>
                </a:solidFill>
              </a:rPr>
              <a:t>çeşitli fiilleri nedeniyle aylıktan kesim cezası ile cezalandırılan kişilerin aynı fiiller nedeniyle bir de atama işlemine tabi tutulmasının kendisine ikinci bir disiplin cezası verilmesi anlamına geleceği </a:t>
            </a:r>
            <a:r>
              <a:rPr lang="tr-TR" dirty="0"/>
              <a:t>yönünde Adana 1. İdare Mahkemesinin 2011/506 Esas, 2011/1819 Karar ve 05.12.2011 tarihli kararı da bu yöndedir. Adana 1. İdare Mahkemesinin bu kararının gerekçesinde; </a:t>
            </a:r>
            <a:r>
              <a:rPr lang="tr-TR" b="1" dirty="0"/>
              <a:t>"Memurların naklen atanmaları konusunda idareye takdir yetkisi tanındığı açık olup, bu yetkinin ancak kamu yararı ve hizmet gerekleri gözetilerek yapılabileceği fakat davacının atanmasında kamu yararı ve hizmet gereklerinin gözetilmediği ayrıca Atama işleminde kamu hizmetinin etkin ve verimli işlemesi amacı dışında bir başka amacın bulunmaması ve atama işlemlerinin bir alt ceza gibi uygulanmaması gerektiğinden ihtar ve aylıktan kesim cezası ile cezalandırıldığı anlaşılan davacının aynı fiiller nedeniyle bir de atama işlemine tabi tutulmasının kendisine ikinci bir disiplin cezası verilmesi anlamına geleceği görüşüyle dava konusu işlemde hukuka uyarlık bulunmamıştır."</a:t>
            </a:r>
            <a:r>
              <a:rPr lang="tr-TR" dirty="0"/>
              <a:t> ifadelerine yer verilmiştir.</a:t>
            </a:r>
          </a:p>
          <a:p>
            <a:pPr algn="just"/>
            <a:r>
              <a:rPr lang="tr-TR" dirty="0"/>
              <a:t>Bu karar Danıştay 2. Dairesinin 2012/2577 Esas ve 2014/12119 sayılı kararı ile de onanmıştır.</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2541317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Times New Roman" panose="02020603050405020304" pitchFamily="18" charset="0"/>
                <a:cs typeface="Times New Roman" panose="02020603050405020304" pitchFamily="18" charset="0"/>
              </a:rPr>
              <a:t>Hukukun Evrensel İlkeleri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600" b="1" dirty="0" smtClean="0"/>
              <a:t>Müktesep </a:t>
            </a:r>
            <a:r>
              <a:rPr lang="tr-TR" sz="3600" b="1" dirty="0"/>
              <a:t>(Kazanılmış) Hak:</a:t>
            </a:r>
            <a:endParaRPr lang="tr-TR" sz="3600" b="1" dirty="0" smtClean="0"/>
          </a:p>
          <a:p>
            <a:pPr marL="0" indent="0" algn="just">
              <a:buNone/>
            </a:pPr>
            <a:r>
              <a:rPr lang="tr-TR" sz="3600" dirty="0" smtClean="0"/>
              <a:t>		</a:t>
            </a:r>
            <a:r>
              <a:rPr lang="tr-TR" sz="3600" dirty="0"/>
              <a:t>Bireyin hukuka uygun şekilde kazandığı hakkı elinden alınamaz. Bir hakkın kullanılması için gerekli olan şartlar kaybedilmedikçe, hak sahibinin bu hakkı kullanımı engellenemez.</a:t>
            </a:r>
            <a:endParaRPr lang="tr-TR" sz="36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8406336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Times New Roman" panose="02020603050405020304" pitchFamily="18" charset="0"/>
                <a:cs typeface="Times New Roman" panose="02020603050405020304" pitchFamily="18" charset="0"/>
              </a:rPr>
              <a:t>Hukukun Evrensel İlkeleri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9. </a:t>
            </a:r>
            <a:r>
              <a:rPr lang="tr-TR" sz="3600" b="1" dirty="0">
                <a:latin typeface="Times New Roman" panose="02020603050405020304" pitchFamily="18" charset="0"/>
                <a:cs typeface="Times New Roman" panose="02020603050405020304" pitchFamily="18" charset="0"/>
              </a:rPr>
              <a:t>Şüpheden Sanık </a:t>
            </a:r>
            <a:r>
              <a:rPr lang="tr-TR" sz="3600" b="1" dirty="0" smtClean="0">
                <a:latin typeface="Times New Roman" panose="02020603050405020304" pitchFamily="18" charset="0"/>
                <a:cs typeface="Times New Roman" panose="02020603050405020304" pitchFamily="18" charset="0"/>
              </a:rPr>
              <a:t>Yararlanır </a:t>
            </a:r>
            <a:r>
              <a:rPr lang="tr-TR" sz="1600" b="1" dirty="0" smtClean="0">
                <a:latin typeface="Times New Roman" panose="02020603050405020304" pitchFamily="18" charset="0"/>
                <a:cs typeface="Times New Roman" panose="02020603050405020304" pitchFamily="18" charset="0"/>
              </a:rPr>
              <a:t>(</a:t>
            </a:r>
            <a:r>
              <a:rPr lang="tr-TR" sz="1600" b="1" dirty="0">
                <a:latin typeface="Times New Roman" panose="02020603050405020304" pitchFamily="18" charset="0"/>
                <a:cs typeface="Times New Roman" panose="02020603050405020304" pitchFamily="18" charset="0"/>
              </a:rPr>
              <a:t>İn </a:t>
            </a:r>
            <a:r>
              <a:rPr lang="tr-TR" sz="1600" b="1" dirty="0" err="1">
                <a:latin typeface="Times New Roman" panose="02020603050405020304" pitchFamily="18" charset="0"/>
                <a:cs typeface="Times New Roman" panose="02020603050405020304" pitchFamily="18" charset="0"/>
              </a:rPr>
              <a:t>Dubio</a:t>
            </a:r>
            <a:r>
              <a:rPr lang="tr-TR" sz="1600" b="1" dirty="0">
                <a:latin typeface="Times New Roman" panose="02020603050405020304" pitchFamily="18" charset="0"/>
                <a:cs typeface="Times New Roman" panose="02020603050405020304" pitchFamily="18" charset="0"/>
              </a:rPr>
              <a:t> Pro </a:t>
            </a:r>
            <a:r>
              <a:rPr lang="tr-TR" sz="1600" b="1" dirty="0" err="1">
                <a:latin typeface="Times New Roman" panose="02020603050405020304" pitchFamily="18" charset="0"/>
                <a:cs typeface="Times New Roman" panose="02020603050405020304" pitchFamily="18" charset="0"/>
              </a:rPr>
              <a:t>Reo</a:t>
            </a:r>
            <a:r>
              <a:rPr lang="tr-TR" sz="1600" b="1" dirty="0">
                <a:latin typeface="Times New Roman" panose="02020603050405020304" pitchFamily="18" charset="0"/>
                <a:cs typeface="Times New Roman" panose="02020603050405020304" pitchFamily="18" charset="0"/>
              </a:rPr>
              <a:t> </a:t>
            </a:r>
            <a:r>
              <a:rPr lang="tr-TR" sz="1600" b="1" dirty="0" smtClean="0">
                <a:latin typeface="Times New Roman" panose="02020603050405020304" pitchFamily="18" charset="0"/>
                <a:cs typeface="Times New Roman" panose="02020603050405020304" pitchFamily="18" charset="0"/>
              </a:rPr>
              <a:t>)</a:t>
            </a:r>
            <a:endParaRPr lang="tr-TR" sz="3600" b="1" dirty="0"/>
          </a:p>
          <a:p>
            <a:pPr marL="0" indent="0" algn="just">
              <a:buNone/>
            </a:pPr>
            <a:endParaRPr lang="tr-TR" sz="3600" b="1" dirty="0" smtClean="0"/>
          </a:p>
          <a:p>
            <a:pPr marL="0" indent="0" algn="just">
              <a:buNone/>
            </a:pPr>
            <a:r>
              <a:rPr lang="tr-TR" sz="3600" dirty="0" smtClean="0"/>
              <a:t>		</a:t>
            </a:r>
            <a:endParaRPr lang="tr-TR" sz="36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5513880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Şüpheden Sanık yararlanır (Örnek olay)</a:t>
            </a:r>
          </a:p>
        </p:txBody>
      </p:sp>
      <p:sp>
        <p:nvSpPr>
          <p:cNvPr id="3" name="İçerik Yer Tutucusu 2"/>
          <p:cNvSpPr>
            <a:spLocks noGrp="1"/>
          </p:cNvSpPr>
          <p:nvPr>
            <p:ph idx="1"/>
          </p:nvPr>
        </p:nvSpPr>
        <p:spPr>
          <a:xfrm>
            <a:off x="581192" y="2180496"/>
            <a:ext cx="11029615" cy="4381669"/>
          </a:xfrm>
        </p:spPr>
        <p:txBody>
          <a:bodyPr>
            <a:noAutofit/>
          </a:bodyPr>
          <a:lstStyle/>
          <a:p>
            <a:pPr algn="just"/>
            <a:r>
              <a:rPr lang="tr-TR" sz="1600" dirty="0"/>
              <a:t>Hukukun evrensel ilkelerinden bir tanesi de ‘</a:t>
            </a:r>
            <a:r>
              <a:rPr lang="tr-TR" sz="1600" i="1" dirty="0"/>
              <a:t>şüpheden sanık yararlanır</a:t>
            </a:r>
            <a:r>
              <a:rPr lang="tr-TR" sz="1600" dirty="0"/>
              <a:t>’ ilkesidir. 'Şüpheden sanık yararlanır' ilkesi, ceza yargılaması hukukunda geçerli olan ve mevzuatımızda yazılı olarak hükme bağlanmamış bulunan bir ispat kuralıdır. Ancak bugün için öğretide ve uygulamada tartışmasız kabul edilmiş bir ilkedir. </a:t>
            </a:r>
            <a:endParaRPr lang="tr-TR" sz="1600" dirty="0" smtClean="0"/>
          </a:p>
          <a:p>
            <a:pPr algn="just"/>
            <a:r>
              <a:rPr lang="tr-TR" sz="1600" dirty="0" smtClean="0">
                <a:solidFill>
                  <a:srgbClr val="0070C0"/>
                </a:solidFill>
              </a:rPr>
              <a:t>Yargıtay </a:t>
            </a:r>
            <a:r>
              <a:rPr lang="tr-TR" sz="1600" dirty="0">
                <a:solidFill>
                  <a:srgbClr val="0070C0"/>
                </a:solidFill>
              </a:rPr>
              <a:t>Ceza Genel Kurulu’nun 2012/6-1309 E., 2013/258 K., numaralı kararı</a:t>
            </a:r>
            <a:r>
              <a:rPr lang="tr-TR" sz="1600" dirty="0"/>
              <a:t>, </a:t>
            </a:r>
            <a:r>
              <a:rPr lang="tr-TR" sz="1600" i="1" dirty="0"/>
              <a:t>“Ceza muhakemesinin en önemli ilkelerinden biri olan ve Latince “in </a:t>
            </a:r>
            <a:r>
              <a:rPr lang="tr-TR" sz="1600" i="1" dirty="0" err="1"/>
              <a:t>dubio</a:t>
            </a:r>
            <a:r>
              <a:rPr lang="tr-TR" sz="1600" i="1" dirty="0"/>
              <a:t> </a:t>
            </a:r>
            <a:r>
              <a:rPr lang="tr-TR" sz="1600" i="1" dirty="0" err="1"/>
              <a:t>pro</a:t>
            </a:r>
            <a:r>
              <a:rPr lang="tr-TR" sz="1600" i="1" dirty="0"/>
              <a:t> </a:t>
            </a:r>
            <a:r>
              <a:rPr lang="tr-TR" sz="1600" i="1" dirty="0" err="1"/>
              <a:t>reo</a:t>
            </a:r>
            <a:r>
              <a:rPr lang="tr-TR" sz="1600" i="1" dirty="0"/>
              <a:t>” olarak ifade edilen </a:t>
            </a:r>
            <a:r>
              <a:rPr lang="tr-TR" sz="1600" i="1" dirty="0">
                <a:solidFill>
                  <a:srgbClr val="0070C0"/>
                </a:solidFill>
              </a:rPr>
              <a:t>“şüpheden sanık yararlanır” ilkesi uyarınca, sanığın bir suçtan cezalandırılmasının temel şartı, suçun şüpheye yer vermeyen bir kesinlikle ispat edilmesidir. </a:t>
            </a:r>
            <a:r>
              <a:rPr lang="tr-TR" sz="1600" i="1" u="sng" dirty="0">
                <a:solidFill>
                  <a:srgbClr val="0070C0"/>
                </a:solidFill>
              </a:rPr>
              <a:t>Gerçekleşme şekli şüpheli ve tam olarak aydınlatılamamış olaylar ve iddialar sanığın aleyhine yorumlanarak mahkûmiyet hükmü kurulamaz</a:t>
            </a:r>
            <a:r>
              <a:rPr lang="tr-TR" sz="1600" i="1" dirty="0">
                <a:solidFill>
                  <a:srgbClr val="0070C0"/>
                </a:solidFill>
              </a:rPr>
              <a:t>.</a:t>
            </a:r>
            <a:r>
              <a:rPr lang="tr-TR" sz="1600" i="1" dirty="0"/>
              <a:t> Oldukça geniş bir uygulama alanı bulunan bu kural, bir suçun gerçekten işlenip işlenmediği veya işlenmiş ise gerçekleştirilme biçimi konusunda şüphe belirmesi halinde uygulanacağı gibi, suç niteliğinin belirlenmesi bakımından da geçerlidir. Ceza mahkûmiyeti, yargılama sürecinde toplanan delillerin bir kısmına dayanılarak ve diğer bir kısmı göz ardı edilerek ulaşılan </a:t>
            </a:r>
            <a:r>
              <a:rPr lang="tr-TR" sz="1600" i="1" u="sng" dirty="0"/>
              <a:t>ihtimali kanaate değil, kesin ve açık bir ispata dayanmalıdır.</a:t>
            </a:r>
            <a:r>
              <a:rPr lang="tr-TR" sz="1600" i="1" dirty="0"/>
              <a:t> Bu ispat, hiçbir şüphe ve başka türlü bir oluşa imkan vermeyecek açıklıkta olmalıdır.”</a:t>
            </a:r>
            <a:r>
              <a:rPr lang="tr-TR" sz="1600" dirty="0"/>
              <a:t>; yine </a:t>
            </a:r>
            <a:r>
              <a:rPr lang="tr-TR" sz="1600" dirty="0">
                <a:solidFill>
                  <a:srgbClr val="0070C0"/>
                </a:solidFill>
              </a:rPr>
              <a:t>Yargıtay'ın 19.04.1993'de verdiği son derece önemli bir başka karara göre</a:t>
            </a:r>
            <a:r>
              <a:rPr lang="tr-TR" sz="1600" dirty="0"/>
              <a:t> "</a:t>
            </a:r>
            <a:r>
              <a:rPr lang="tr-TR" sz="1600" i="1" dirty="0"/>
              <a:t>ceza yargılamasının amacı, hiçbir duraksamaya yer vermeden maddî gerçeğin ortaya çıkarılmasıdır. Bu araştırmada, yani gerçeğe ulaşmada mantık yolunun izlenmesi gerekir. Gerçek; akla uygun ve realist, olayın bütünü veya bir parçasını temsil eden kanıtlardan veya kanıtların bütün olarak değerlendirilmesinden ortaya çıkarılmalıdır, </a:t>
            </a:r>
            <a:r>
              <a:rPr lang="tr-TR" sz="1600" i="1" u="sng" dirty="0"/>
              <a:t>yoksa bir takım varsayımlara dayanılarak sonuca ulaşılması, ceza yargılamasının amacına kesinlikle aykırıdır</a:t>
            </a:r>
            <a:r>
              <a:rPr lang="tr-TR" sz="1600" i="1" dirty="0"/>
              <a:t>.</a:t>
            </a:r>
            <a:r>
              <a:rPr lang="tr-TR" sz="1600" dirty="0"/>
              <a:t>" şeklindedir. </a:t>
            </a:r>
            <a:endParaRPr lang="tr-TR" sz="1600" dirty="0" smtClean="0"/>
          </a:p>
          <a:p>
            <a:pPr algn="just"/>
            <a:r>
              <a:rPr lang="tr-TR" sz="1600" dirty="0" smtClean="0"/>
              <a:t>Anayasanın </a:t>
            </a:r>
            <a:r>
              <a:rPr lang="tr-TR" sz="1600" dirty="0"/>
              <a:t>38/4. ve Avrupa İnsan Hakları Sözleşmesinin 6/2.maddelerinde düzenlenmiş bulunan suçsuzluk karinesi, suçluluğu hükmen sabit oluncaya kadar kişinin suçsuz sayılması gerektiğini ifade etmektedir. Bu karine uyarınca, suçsuz olduğu varsayılan kişinin suçlu kabul edilmesi için </a:t>
            </a:r>
            <a:r>
              <a:rPr lang="tr-TR" sz="1600" u="sng" dirty="0"/>
              <a:t>kesin hükümle mahkum olması, mahkumiyet için de fiilin ispatlanması, yani şüphenin bertaraf edilmesi gerekir.</a:t>
            </a:r>
            <a:r>
              <a:rPr lang="tr-TR" sz="1600" dirty="0"/>
              <a:t> Bu duruma göre, </a:t>
            </a:r>
            <a:r>
              <a:rPr lang="tr-TR" sz="1600" dirty="0" smtClean="0"/>
              <a:t>….. </a:t>
            </a:r>
            <a:r>
              <a:rPr lang="tr-TR" sz="1600" dirty="0"/>
              <a:t>Öğretmeni </a:t>
            </a:r>
            <a:r>
              <a:rPr lang="tr-TR" sz="1600" u="sng" dirty="0" smtClean="0"/>
              <a:t>…. </a:t>
            </a:r>
            <a:r>
              <a:rPr lang="tr-TR" sz="1600" u="sng" dirty="0"/>
              <a:t>hakkında cumhuriyet savcılığına suç duyurusunda bulunulmasına gerek olmadığı yönünde müfettişliğimizde kanaat </a:t>
            </a:r>
            <a:r>
              <a:rPr lang="tr-TR" sz="1600" u="sng" dirty="0" smtClean="0"/>
              <a:t>oluşmaktadır. ..</a:t>
            </a:r>
            <a:endParaRPr lang="tr-TR" sz="16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33417139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DİSİPLİN </a:t>
            </a:r>
            <a:r>
              <a:rPr lang="tr-TR" b="1" dirty="0" err="1" smtClean="0"/>
              <a:t>SORUŞTURMASInın</a:t>
            </a:r>
            <a:r>
              <a:rPr lang="tr-TR" b="1" dirty="0" smtClean="0"/>
              <a:t> DAYANDIĞI </a:t>
            </a:r>
            <a:r>
              <a:rPr lang="tr-TR" b="1" dirty="0"/>
              <a:t>KANUNLAR</a:t>
            </a:r>
            <a:endParaRPr lang="tr-TR" dirty="0"/>
          </a:p>
        </p:txBody>
      </p:sp>
      <p:sp>
        <p:nvSpPr>
          <p:cNvPr id="3" name="İçerik Yer Tutucusu 2"/>
          <p:cNvSpPr>
            <a:spLocks noGrp="1"/>
          </p:cNvSpPr>
          <p:nvPr>
            <p:ph idx="1"/>
          </p:nvPr>
        </p:nvSpPr>
        <p:spPr>
          <a:xfrm>
            <a:off x="581192" y="2460396"/>
            <a:ext cx="11029615" cy="3678303"/>
          </a:xfrm>
        </p:spPr>
        <p:txBody>
          <a:bodyPr>
            <a:noAutofit/>
          </a:bodyPr>
          <a:lstStyle/>
          <a:p>
            <a:pPr hangingPunct="0"/>
            <a:r>
              <a:rPr lang="tr-TR" sz="2800" dirty="0"/>
              <a:t>657 sayılı Devlet Memurları </a:t>
            </a:r>
            <a:r>
              <a:rPr lang="tr-TR" sz="2800" dirty="0" smtClean="0"/>
              <a:t>Kanununun yanı </a:t>
            </a:r>
            <a:r>
              <a:rPr lang="tr-TR" sz="2800" dirty="0"/>
              <a:t>sıra;</a:t>
            </a:r>
          </a:p>
          <a:p>
            <a:pPr hangingPunct="0"/>
            <a:r>
              <a:rPr lang="tr-TR" sz="2800" dirty="0"/>
              <a:t>1) 3628, 5816, 4926, 1402, 3713, 2935 sayılı Kanunlar kapsamında bulunan;</a:t>
            </a:r>
          </a:p>
          <a:p>
            <a:pPr hangingPunct="0"/>
            <a:r>
              <a:rPr lang="tr-TR" sz="2800" dirty="0"/>
              <a:t>2) Görevle ilgili olmayıp görev mahallinde veya dışında vatandaş olarak işle­nen;</a:t>
            </a:r>
          </a:p>
          <a:p>
            <a:pPr hangingPunct="0"/>
            <a:r>
              <a:rPr lang="tr-TR" sz="2800" dirty="0"/>
              <a:t>3) 4483 sayılı Kanun kapsamın­da bulunan;</a:t>
            </a:r>
          </a:p>
          <a:p>
            <a:pPr hangingPunct="0"/>
            <a:r>
              <a:rPr lang="tr-TR" sz="2800" dirty="0"/>
              <a:t>4) Takibi</a:t>
            </a:r>
            <a:r>
              <a:rPr lang="tr-TR" sz="2800" b="1" dirty="0"/>
              <a:t> </a:t>
            </a:r>
            <a:r>
              <a:rPr lang="tr-TR" sz="2800" dirty="0"/>
              <a:t>şikayet ve izne bağlı olan;</a:t>
            </a:r>
          </a:p>
          <a:p>
            <a:r>
              <a:rPr lang="tr-TR" sz="2800" dirty="0"/>
              <a:t>Fiil ve haller disiplin soruşturması kapsamına girer.</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415810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Times New Roman" panose="02020603050405020304" pitchFamily="18" charset="0"/>
                <a:cs typeface="Times New Roman" panose="02020603050405020304" pitchFamily="18" charset="0"/>
              </a:rPr>
              <a:t>Sunum PLANI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957710" y="2709284"/>
            <a:ext cx="11029615" cy="4148716"/>
          </a:xfrm>
        </p:spPr>
        <p:txBody>
          <a:bodyPr>
            <a:noAutofit/>
          </a:bodyPr>
          <a:lstStyle/>
          <a:p>
            <a:pPr algn="just"/>
            <a:r>
              <a:rPr lang="tr-TR" sz="2400" dirty="0" smtClean="0">
                <a:latin typeface="Times New Roman" panose="02020603050405020304" pitchFamily="18" charset="0"/>
                <a:cs typeface="Times New Roman" panose="02020603050405020304" pitchFamily="18" charset="0"/>
              </a:rPr>
              <a:t>Evrensel Hukuk İlkeleri </a:t>
            </a:r>
          </a:p>
          <a:p>
            <a:pPr algn="just"/>
            <a:r>
              <a:rPr lang="tr-TR" sz="2400" dirty="0" smtClean="0">
                <a:latin typeface="Times New Roman" panose="02020603050405020304" pitchFamily="18" charset="0"/>
                <a:cs typeface="Times New Roman" panose="02020603050405020304" pitchFamily="18" charset="0"/>
              </a:rPr>
              <a:t>Disiplin Soruşturması İle İlgili Mevzuat</a:t>
            </a:r>
          </a:p>
          <a:p>
            <a:pPr algn="just"/>
            <a:r>
              <a:rPr lang="tr-TR" sz="2400" dirty="0" smtClean="0">
                <a:latin typeface="Times New Roman" panose="02020603050405020304" pitchFamily="18" charset="0"/>
                <a:cs typeface="Times New Roman" panose="02020603050405020304" pitchFamily="18" charset="0"/>
              </a:rPr>
              <a:t>Disiplin Soruşturması Usul ve Esaslar </a:t>
            </a:r>
          </a:p>
          <a:p>
            <a:pPr algn="just"/>
            <a:r>
              <a:rPr lang="tr-TR" sz="2400" dirty="0" smtClean="0">
                <a:latin typeface="Times New Roman" panose="02020603050405020304" pitchFamily="18" charset="0"/>
                <a:cs typeface="Times New Roman" panose="02020603050405020304" pitchFamily="18" charset="0"/>
              </a:rPr>
              <a:t>Disiplin Soruşturma Süreci</a:t>
            </a:r>
          </a:p>
          <a:p>
            <a:pPr lvl="1" algn="just"/>
            <a:r>
              <a:rPr lang="tr-TR" sz="2400" dirty="0" smtClean="0">
                <a:latin typeface="Times New Roman" panose="02020603050405020304" pitchFamily="18" charset="0"/>
                <a:cs typeface="Times New Roman" panose="02020603050405020304" pitchFamily="18" charset="0"/>
              </a:rPr>
              <a:t>Onayın Değerlendirilmesi</a:t>
            </a:r>
          </a:p>
          <a:p>
            <a:pPr lvl="1" algn="just"/>
            <a:r>
              <a:rPr lang="tr-TR" sz="2400" dirty="0" smtClean="0">
                <a:latin typeface="Times New Roman" panose="02020603050405020304" pitchFamily="18" charset="0"/>
                <a:cs typeface="Times New Roman" panose="02020603050405020304" pitchFamily="18" charset="0"/>
              </a:rPr>
              <a:t>İddiaların Tespiti</a:t>
            </a:r>
          </a:p>
          <a:p>
            <a:pPr lvl="1" algn="just"/>
            <a:r>
              <a:rPr lang="tr-TR" sz="2400" dirty="0" smtClean="0">
                <a:latin typeface="Times New Roman" panose="02020603050405020304" pitchFamily="18" charset="0"/>
                <a:cs typeface="Times New Roman" panose="02020603050405020304" pitchFamily="18" charset="0"/>
              </a:rPr>
              <a:t>İzlenecek Yol Haritasının Belirlenmesi</a:t>
            </a:r>
          </a:p>
          <a:p>
            <a:pPr lvl="1" algn="just"/>
            <a:r>
              <a:rPr lang="tr-TR" sz="2400" dirty="0" smtClean="0">
                <a:latin typeface="Times New Roman" panose="02020603050405020304" pitchFamily="18" charset="0"/>
                <a:cs typeface="Times New Roman" panose="02020603050405020304" pitchFamily="18" charset="0"/>
              </a:rPr>
              <a:t>Bilgi ve Belgelerin Toplanması</a:t>
            </a:r>
          </a:p>
          <a:p>
            <a:pPr lvl="1" algn="just"/>
            <a:r>
              <a:rPr lang="tr-TR" sz="2400" dirty="0" smtClean="0">
                <a:latin typeface="Times New Roman" panose="02020603050405020304" pitchFamily="18" charset="0"/>
                <a:cs typeface="Times New Roman" panose="02020603050405020304" pitchFamily="18" charset="0"/>
              </a:rPr>
              <a:t>Raporun Yazılması</a:t>
            </a:r>
          </a:p>
          <a:p>
            <a:pPr lvl="1" algn="just"/>
            <a:endParaRPr lang="tr-TR" sz="2400" dirty="0" smtClean="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21140808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latin typeface="Times New Roman" panose="02020603050405020304" pitchFamily="18" charset="0"/>
                <a:cs typeface="Times New Roman" panose="02020603050405020304" pitchFamily="18" charset="0"/>
              </a:rPr>
              <a:t>dİsİplİn</a:t>
            </a:r>
            <a:r>
              <a:rPr lang="tr-TR" dirty="0" smtClean="0">
                <a:latin typeface="Times New Roman" panose="02020603050405020304" pitchFamily="18" charset="0"/>
                <a:cs typeface="Times New Roman" panose="02020603050405020304" pitchFamily="18" charset="0"/>
              </a:rPr>
              <a:t> soruşturması usulü</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Autofit/>
          </a:bodyPr>
          <a:lstStyle/>
          <a:p>
            <a:pPr indent="457200" algn="just">
              <a:lnSpc>
                <a:spcPct val="95000"/>
              </a:lnSpc>
              <a:defRPr/>
            </a:pPr>
            <a:r>
              <a:rPr lang="tr-TR" altLang="tr-TR" sz="2600" dirty="0">
                <a:solidFill>
                  <a:srgbClr val="0070C0"/>
                </a:solidFill>
                <a:latin typeface="Bodoni MT" panose="02070603080606020203" pitchFamily="18" charset="0"/>
                <a:cs typeface="Times New Roman" pitchFamily="18" charset="0"/>
              </a:rPr>
              <a:t>Disiplin soruşturmalarının nasıl yapılacağı yönünde herhangi bir yasal düzenleme yoktur. </a:t>
            </a:r>
            <a:endParaRPr lang="tr-TR" altLang="tr-TR" sz="2600" dirty="0" smtClean="0">
              <a:solidFill>
                <a:srgbClr val="0070C0"/>
              </a:solidFill>
              <a:latin typeface="Bodoni MT" panose="02070603080606020203" pitchFamily="18" charset="0"/>
              <a:cs typeface="Times New Roman" pitchFamily="18" charset="0"/>
            </a:endParaRPr>
          </a:p>
          <a:p>
            <a:pPr indent="457200" algn="just">
              <a:lnSpc>
                <a:spcPct val="95000"/>
              </a:lnSpc>
              <a:defRPr/>
            </a:pPr>
            <a:r>
              <a:rPr lang="tr-TR" altLang="tr-TR" sz="2600" dirty="0" smtClean="0">
                <a:latin typeface="Bodoni MT" panose="02070603080606020203" pitchFamily="18" charset="0"/>
                <a:cs typeface="Times New Roman" pitchFamily="18" charset="0"/>
              </a:rPr>
              <a:t>Bu </a:t>
            </a:r>
            <a:r>
              <a:rPr lang="tr-TR" altLang="tr-TR" sz="2600" dirty="0">
                <a:latin typeface="Bodoni MT" panose="02070603080606020203" pitchFamily="18" charset="0"/>
                <a:cs typeface="Times New Roman" pitchFamily="18" charset="0"/>
              </a:rPr>
              <a:t>konuda yargı kararları, kurumların disiplin yönergeleri veya genelgeleri, makaleler ve soruşturmacılarının uygulamalarıyla genel kabul gören belirli bir sistemin oluştuğunu söylemek mümkündür. </a:t>
            </a:r>
          </a:p>
          <a:p>
            <a:pPr indent="457200" algn="just">
              <a:lnSpc>
                <a:spcPct val="95000"/>
              </a:lnSpc>
              <a:defRPr/>
            </a:pPr>
            <a:r>
              <a:rPr lang="tr-TR" altLang="tr-TR" sz="2600" dirty="0">
                <a:latin typeface="Bodoni MT" panose="02070603080606020203" pitchFamily="18" charset="0"/>
                <a:cs typeface="Times New Roman" pitchFamily="18" charset="0"/>
              </a:rPr>
              <a:t>657 sayılı </a:t>
            </a:r>
            <a:r>
              <a:rPr lang="tr-TR" altLang="tr-TR" sz="2600" dirty="0" err="1">
                <a:latin typeface="Bodoni MT" panose="02070603080606020203" pitchFamily="18" charset="0"/>
                <a:cs typeface="Times New Roman" pitchFamily="18" charset="0"/>
              </a:rPr>
              <a:t>DMK’nun</a:t>
            </a:r>
            <a:r>
              <a:rPr lang="tr-TR" altLang="tr-TR" sz="2600" dirty="0">
                <a:latin typeface="Bodoni MT" panose="02070603080606020203" pitchFamily="18" charset="0"/>
                <a:cs typeface="Times New Roman" pitchFamily="18" charset="0"/>
              </a:rPr>
              <a:t> </a:t>
            </a:r>
            <a:r>
              <a:rPr lang="tr-TR" altLang="tr-TR" sz="2600" dirty="0">
                <a:solidFill>
                  <a:srgbClr val="0070C0"/>
                </a:solidFill>
                <a:latin typeface="Bodoni MT" panose="02070603080606020203" pitchFamily="18" charset="0"/>
                <a:cs typeface="Times New Roman" pitchFamily="18" charset="0"/>
              </a:rPr>
              <a:t>124-142 </a:t>
            </a:r>
            <a:r>
              <a:rPr lang="tr-TR" altLang="tr-TR" sz="2600" dirty="0" err="1">
                <a:solidFill>
                  <a:srgbClr val="0070C0"/>
                </a:solidFill>
                <a:latin typeface="Bodoni MT" panose="02070603080606020203" pitchFamily="18" charset="0"/>
                <a:cs typeface="Times New Roman" pitchFamily="18" charset="0"/>
              </a:rPr>
              <a:t>ıncı</a:t>
            </a:r>
            <a:r>
              <a:rPr lang="tr-TR" altLang="tr-TR" sz="2600" dirty="0">
                <a:solidFill>
                  <a:srgbClr val="0070C0"/>
                </a:solidFill>
                <a:latin typeface="Bodoni MT" panose="02070603080606020203" pitchFamily="18" charset="0"/>
                <a:cs typeface="Times New Roman" pitchFamily="18" charset="0"/>
              </a:rPr>
              <a:t> maddeleri </a:t>
            </a:r>
            <a:r>
              <a:rPr lang="tr-TR" altLang="tr-TR" sz="2600" dirty="0">
                <a:latin typeface="Bodoni MT" panose="02070603080606020203" pitchFamily="18" charset="0"/>
                <a:cs typeface="Times New Roman" pitchFamily="18" charset="0"/>
              </a:rPr>
              <a:t>arasında sadece disiplin suç ve cezaları sayılmış ve disiplin işlemlerine ilişkin bazı esaslar belirlenmiştir.</a:t>
            </a:r>
          </a:p>
          <a:p>
            <a:pPr indent="457200" algn="just">
              <a:lnSpc>
                <a:spcPct val="95000"/>
              </a:lnSpc>
              <a:defRPr/>
            </a:pPr>
            <a:r>
              <a:rPr lang="tr-TR" altLang="tr-TR" sz="2600" dirty="0">
                <a:latin typeface="Bodoni MT" panose="02070603080606020203" pitchFamily="18" charset="0"/>
                <a:cs typeface="Times New Roman" pitchFamily="18" charset="0"/>
              </a:rPr>
              <a:t> </a:t>
            </a:r>
            <a:r>
              <a:rPr lang="tr-TR" altLang="tr-TR" sz="2600" dirty="0">
                <a:solidFill>
                  <a:srgbClr val="0070C0"/>
                </a:solidFill>
                <a:latin typeface="Bodoni MT" panose="02070603080606020203" pitchFamily="18" charset="0"/>
                <a:cs typeface="Times New Roman" pitchFamily="18" charset="0"/>
              </a:rPr>
              <a:t>Disiplin Kurulları ve Disiplin Amirleri Hakkında Yönetmelik </a:t>
            </a:r>
            <a:r>
              <a:rPr lang="tr-TR" altLang="tr-TR" sz="2600" dirty="0">
                <a:latin typeface="Bodoni MT" panose="02070603080606020203" pitchFamily="18" charset="0"/>
                <a:cs typeface="Times New Roman" pitchFamily="18" charset="0"/>
              </a:rPr>
              <a:t>ise disiplin amirleri ve kurulların kimler olduğu belirlenmiş, görev ve yetkileri tespit edilmiştir</a:t>
            </a:r>
            <a:r>
              <a:rPr lang="tr-TR" altLang="tr-TR" sz="2600" dirty="0" smtClean="0">
                <a:latin typeface="Bodoni MT" panose="02070603080606020203" pitchFamily="18" charset="0"/>
                <a:cs typeface="Times New Roman" pitchFamily="18" charset="0"/>
              </a:rPr>
              <a:t>.</a:t>
            </a:r>
            <a:endParaRPr lang="tr-TR" altLang="tr-TR" sz="2600" dirty="0">
              <a:latin typeface="Bodoni MT" panose="02070603080606020203" pitchFamily="18" charset="0"/>
              <a:cs typeface="Times New Roman" pitchFamily="18" charset="0"/>
            </a:endParaRPr>
          </a:p>
        </p:txBody>
      </p:sp>
      <p:sp>
        <p:nvSpPr>
          <p:cNvPr id="4" name="Slayt Numarası Yer Tutucusu 3"/>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4385592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Times New Roman" panose="02020603050405020304" pitchFamily="18" charset="0"/>
                <a:cs typeface="Times New Roman" panose="02020603050405020304" pitchFamily="18" charset="0"/>
              </a:rPr>
              <a:t>DİSİPLİN SUÇU</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2180496"/>
            <a:ext cx="11029615" cy="4475798"/>
          </a:xfrm>
        </p:spPr>
        <p:txBody>
          <a:bodyPr>
            <a:noAutofit/>
          </a:bodyPr>
          <a:lstStyle/>
          <a:p>
            <a:pPr algn="just"/>
            <a:r>
              <a:rPr lang="tr-TR" altLang="tr-TR" sz="2400" b="1" dirty="0">
                <a:solidFill>
                  <a:schemeClr val="accent1"/>
                </a:solidFill>
                <a:latin typeface="Bodoni MT" panose="02070603080606020203" pitchFamily="18" charset="0"/>
                <a:cs typeface="Times New Roman" panose="02020603050405020304" pitchFamily="18" charset="0"/>
              </a:rPr>
              <a:t>“Disiplin Suçu”</a:t>
            </a:r>
            <a:r>
              <a:rPr lang="tr-TR" sz="2400" dirty="0">
                <a:latin typeface="Bodoni MT" panose="02070603080606020203" pitchFamily="18" charset="0"/>
              </a:rPr>
              <a:t> bir kurumda çalışan memurların kurumun düzenini bozucu davranışları olarak tanımlanabilir.</a:t>
            </a:r>
          </a:p>
          <a:p>
            <a:pPr algn="just"/>
            <a:r>
              <a:rPr lang="tr-TR" sz="2400" dirty="0">
                <a:latin typeface="Bodoni MT" panose="02070603080606020203" pitchFamily="18" charset="0"/>
              </a:rPr>
              <a:t>Gerek 657 sayılı DMK  ve gerekse özel disiplin suç ve cezaları içeren kanunlar disiplin suçu sayılan davranışları;</a:t>
            </a:r>
          </a:p>
          <a:p>
            <a:pPr algn="just"/>
            <a:r>
              <a:rPr lang="tr-TR" sz="2400" dirty="0">
                <a:latin typeface="Bodoni MT" panose="02070603080606020203" pitchFamily="18" charset="0"/>
              </a:rPr>
              <a:t> Devlet memurlarının kanun, tüzük, yönetmelik hükümlerine göre yapmak zorunda olduğu </a:t>
            </a:r>
            <a:r>
              <a:rPr lang="tr-TR" sz="2400" dirty="0">
                <a:solidFill>
                  <a:schemeClr val="accent1"/>
                </a:solidFill>
                <a:latin typeface="Bodoni MT" panose="02070603080606020203" pitchFamily="18" charset="0"/>
              </a:rPr>
              <a:t>“Görevleri Yapmamaları”   </a:t>
            </a:r>
          </a:p>
          <a:p>
            <a:pPr algn="just"/>
            <a:r>
              <a:rPr lang="tr-TR" sz="2400" dirty="0">
                <a:latin typeface="Bodoni MT" panose="02070603080606020203" pitchFamily="18" charset="0"/>
              </a:rPr>
              <a:t>Devlet memurlarının uymak zorunda olduğu </a:t>
            </a:r>
            <a:r>
              <a:rPr lang="tr-TR" sz="2400" dirty="0">
                <a:solidFill>
                  <a:schemeClr val="accent1"/>
                </a:solidFill>
                <a:latin typeface="Bodoni MT" panose="02070603080606020203" pitchFamily="18" charset="0"/>
              </a:rPr>
              <a:t>“Kurallara </a:t>
            </a:r>
            <a:r>
              <a:rPr lang="tr-TR" sz="2400" dirty="0" smtClean="0">
                <a:solidFill>
                  <a:schemeClr val="accent1"/>
                </a:solidFill>
                <a:latin typeface="Bodoni MT" panose="02070603080606020203" pitchFamily="18" charset="0"/>
              </a:rPr>
              <a:t>Uyulmaması</a:t>
            </a:r>
            <a:r>
              <a:rPr lang="tr-TR" sz="2400" dirty="0">
                <a:solidFill>
                  <a:schemeClr val="accent1"/>
                </a:solidFill>
                <a:latin typeface="Bodoni MT" panose="02070603080606020203" pitchFamily="18" charset="0"/>
              </a:rPr>
              <a:t>”</a:t>
            </a:r>
          </a:p>
          <a:p>
            <a:pPr algn="just"/>
            <a:r>
              <a:rPr lang="tr-TR" sz="2400" dirty="0">
                <a:latin typeface="Bodoni MT" panose="02070603080606020203" pitchFamily="18" charset="0"/>
              </a:rPr>
              <a:t>Devlet memurunca yapılması </a:t>
            </a:r>
            <a:r>
              <a:rPr lang="tr-TR" sz="2400" dirty="0">
                <a:solidFill>
                  <a:schemeClr val="accent1"/>
                </a:solidFill>
                <a:latin typeface="Bodoni MT" panose="02070603080606020203" pitchFamily="18" charset="0"/>
              </a:rPr>
              <a:t>“Yasaklanan Eylemlerin Yapılması”  </a:t>
            </a:r>
            <a:r>
              <a:rPr lang="tr-TR" sz="2400" dirty="0">
                <a:latin typeface="Bodoni MT" panose="02070603080606020203" pitchFamily="18" charset="0"/>
              </a:rPr>
              <a:t>başlıkları altında toplamak mümkündür. (DMK 124/2)</a:t>
            </a:r>
          </a:p>
          <a:p>
            <a:endParaRPr lang="tr-TR" sz="24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3257247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Devlet memurlarının uyması gereken bazı kurallar</a:t>
            </a:r>
            <a:endParaRPr lang="tr-TR" dirty="0"/>
          </a:p>
        </p:txBody>
      </p:sp>
      <p:sp>
        <p:nvSpPr>
          <p:cNvPr id="3" name="İçerik Yer Tutucusu 2"/>
          <p:cNvSpPr>
            <a:spLocks noGrp="1"/>
          </p:cNvSpPr>
          <p:nvPr>
            <p:ph idx="1"/>
          </p:nvPr>
        </p:nvSpPr>
        <p:spPr/>
        <p:txBody>
          <a:bodyPr>
            <a:normAutofit/>
          </a:bodyPr>
          <a:lstStyle/>
          <a:p>
            <a:pPr marL="0" indent="0" algn="just">
              <a:buNone/>
            </a:pPr>
            <a:r>
              <a:rPr lang="tr-TR" sz="3600" i="1" dirty="0"/>
              <a:t>Davranış ve işbirliği:</a:t>
            </a:r>
          </a:p>
          <a:p>
            <a:pPr algn="just"/>
            <a:r>
              <a:rPr lang="tr-TR" sz="3600" b="1" dirty="0"/>
              <a:t>	Madde 8 – </a:t>
            </a:r>
            <a:r>
              <a:rPr lang="tr-TR" sz="3600" dirty="0"/>
              <a:t>Devlet memurları, resmi sıfatlarının gerektirdiği itibar ve güvene layık olduklarını hizmet içindeki ve dışındaki </a:t>
            </a:r>
            <a:r>
              <a:rPr lang="tr-TR" sz="3600" dirty="0" err="1"/>
              <a:t>davranışlariyle</a:t>
            </a:r>
            <a:r>
              <a:rPr lang="tr-TR" sz="3600" dirty="0"/>
              <a:t> göstermek zorundadırlar.</a:t>
            </a:r>
          </a:p>
          <a:p>
            <a:pPr algn="just"/>
            <a:endParaRPr lang="tr-TR" sz="36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7613401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Devlet memurlarının uyması gereken bazı kurallar</a:t>
            </a:r>
          </a:p>
        </p:txBody>
      </p:sp>
      <p:sp>
        <p:nvSpPr>
          <p:cNvPr id="3" name="İçerik Yer Tutucusu 2"/>
          <p:cNvSpPr>
            <a:spLocks noGrp="1"/>
          </p:cNvSpPr>
          <p:nvPr>
            <p:ph idx="1"/>
          </p:nvPr>
        </p:nvSpPr>
        <p:spPr>
          <a:xfrm>
            <a:off x="581192" y="2642959"/>
            <a:ext cx="11029615" cy="3678303"/>
          </a:xfrm>
        </p:spPr>
        <p:txBody>
          <a:bodyPr>
            <a:noAutofit/>
          </a:bodyPr>
          <a:lstStyle/>
          <a:p>
            <a:pPr marL="0" indent="0" algn="just">
              <a:buNone/>
            </a:pPr>
            <a:r>
              <a:rPr lang="tr-TR" sz="2400" i="1" dirty="0"/>
              <a:t>Amir durumda olan devlet memurlarının görev ve sorumlulukları:</a:t>
            </a:r>
            <a:r>
              <a:rPr lang="tr-TR" sz="2400" i="1" baseline="30000" dirty="0"/>
              <a:t> (1)</a:t>
            </a:r>
            <a:endParaRPr lang="tr-TR" sz="2400" i="1" dirty="0"/>
          </a:p>
          <a:p>
            <a:pPr algn="just"/>
            <a:r>
              <a:rPr lang="tr-TR" sz="2400" b="1" dirty="0"/>
              <a:t>	Madde 10 – (Değişik: 12/5/1982 - 2670/3 </a:t>
            </a:r>
            <a:r>
              <a:rPr lang="tr-TR" sz="2400" b="1" dirty="0" err="1"/>
              <a:t>md.</a:t>
            </a:r>
            <a:r>
              <a:rPr lang="tr-TR" sz="2400" b="1" dirty="0"/>
              <a:t>)</a:t>
            </a:r>
            <a:endParaRPr lang="tr-TR" sz="2400" dirty="0"/>
          </a:p>
          <a:p>
            <a:pPr algn="just"/>
            <a:r>
              <a:rPr lang="tr-TR" sz="2400" dirty="0"/>
              <a:t>	Devlet memurları amiri oldukları kuruluş ve hizmet birimlerinde kanun </a:t>
            </a:r>
            <a:r>
              <a:rPr lang="en-US" sz="2400" dirty="0" err="1"/>
              <a:t>ve</a:t>
            </a:r>
            <a:r>
              <a:rPr lang="en-US" sz="2400" dirty="0"/>
              <a:t> </a:t>
            </a:r>
            <a:r>
              <a:rPr lang="en-US" sz="2400" dirty="0" err="1"/>
              <a:t>diğer</a:t>
            </a:r>
            <a:r>
              <a:rPr lang="en-US" sz="2400" dirty="0"/>
              <a:t> </a:t>
            </a:r>
            <a:r>
              <a:rPr lang="en-US" sz="2400" dirty="0" err="1"/>
              <a:t>mevzuatla</a:t>
            </a:r>
            <a:r>
              <a:rPr lang="en-US" sz="2400" dirty="0"/>
              <a:t> </a:t>
            </a:r>
            <a:r>
              <a:rPr lang="tr-TR" sz="2400" dirty="0"/>
              <a:t>belirlenen görevleri zamanında ve eksiksiz olarak yapmaktan ve yaptırmaktan, maiyetindeki memurlarını yetiştirmekten, hal ve hareketlerini takip ve kontrol etmekten görevli sorumludurlar.</a:t>
            </a:r>
            <a:r>
              <a:rPr lang="tr-TR" sz="2400" baseline="30000" dirty="0"/>
              <a:t>(1)</a:t>
            </a:r>
            <a:endParaRPr lang="tr-TR" sz="2400" dirty="0"/>
          </a:p>
          <a:p>
            <a:pPr algn="just"/>
            <a:r>
              <a:rPr lang="tr-TR" sz="2400" dirty="0"/>
              <a:t>	</a:t>
            </a:r>
            <a:r>
              <a:rPr lang="tr-TR" sz="2400" dirty="0">
                <a:solidFill>
                  <a:srgbClr val="0070C0"/>
                </a:solidFill>
              </a:rPr>
              <a:t>Amir, maiyetindeki memurlara hakkaniyet ve eşitlik içinde davranır. Amirlik yetkisini kanun</a:t>
            </a:r>
            <a:r>
              <a:rPr lang="en-US" sz="2400" dirty="0">
                <a:solidFill>
                  <a:srgbClr val="0070C0"/>
                </a:solidFill>
              </a:rPr>
              <a:t> </a:t>
            </a:r>
            <a:r>
              <a:rPr lang="en-US" sz="2400" dirty="0" err="1">
                <a:solidFill>
                  <a:srgbClr val="0070C0"/>
                </a:solidFill>
              </a:rPr>
              <a:t>ve</a:t>
            </a:r>
            <a:r>
              <a:rPr lang="en-US" sz="2400" dirty="0">
                <a:solidFill>
                  <a:srgbClr val="0070C0"/>
                </a:solidFill>
              </a:rPr>
              <a:t> </a:t>
            </a:r>
            <a:r>
              <a:rPr lang="en-US" sz="2400" dirty="0" err="1">
                <a:solidFill>
                  <a:srgbClr val="0070C0"/>
                </a:solidFill>
              </a:rPr>
              <a:t>diğer</a:t>
            </a:r>
            <a:r>
              <a:rPr lang="en-US" sz="2400" dirty="0">
                <a:solidFill>
                  <a:srgbClr val="0070C0"/>
                </a:solidFill>
              </a:rPr>
              <a:t> </a:t>
            </a:r>
            <a:r>
              <a:rPr lang="en-US" sz="2400" dirty="0" err="1">
                <a:solidFill>
                  <a:srgbClr val="0070C0"/>
                </a:solidFill>
              </a:rPr>
              <a:t>mevzuatta</a:t>
            </a:r>
            <a:r>
              <a:rPr lang="en-US" sz="2400" dirty="0">
                <a:solidFill>
                  <a:srgbClr val="0070C0"/>
                </a:solidFill>
              </a:rPr>
              <a:t> </a:t>
            </a:r>
            <a:r>
              <a:rPr lang="tr-TR" sz="2400" dirty="0">
                <a:solidFill>
                  <a:srgbClr val="0070C0"/>
                </a:solidFill>
              </a:rPr>
              <a:t>belirtilen esaslar içinde kullanır.</a:t>
            </a:r>
            <a:r>
              <a:rPr lang="tr-TR" sz="2400" b="1" baseline="30000" dirty="0"/>
              <a:t>(1)</a:t>
            </a:r>
            <a:endParaRPr lang="tr-TR" sz="2400" dirty="0"/>
          </a:p>
          <a:p>
            <a:pPr algn="just"/>
            <a:r>
              <a:rPr lang="tr-TR" sz="2400" dirty="0"/>
              <a:t>	Amir, maiyetindeki memurlara kanunlara </a:t>
            </a:r>
            <a:r>
              <a:rPr lang="en-US" sz="2400" dirty="0" err="1"/>
              <a:t>ve</a:t>
            </a:r>
            <a:r>
              <a:rPr lang="en-US" sz="2400" dirty="0"/>
              <a:t> </a:t>
            </a:r>
            <a:r>
              <a:rPr lang="en-US" sz="2400" dirty="0" err="1"/>
              <a:t>Cumhurbaşkanlığı</a:t>
            </a:r>
            <a:r>
              <a:rPr lang="en-US" sz="2400" dirty="0"/>
              <a:t> </a:t>
            </a:r>
            <a:r>
              <a:rPr lang="en-US" sz="2400" dirty="0" err="1"/>
              <a:t>kararnamelerine</a:t>
            </a:r>
            <a:r>
              <a:rPr lang="en-US" sz="2400" dirty="0"/>
              <a:t> </a:t>
            </a:r>
            <a:r>
              <a:rPr lang="tr-TR" sz="2400" dirty="0"/>
              <a:t>aykırı emir veremez ve maiyetindeki memurdan hususi bir menfaat temin edecek bir talepte bulunamaz, hediyesini kabul edemez ve borç alamaz.</a:t>
            </a:r>
            <a:r>
              <a:rPr lang="tr-TR" sz="2400" b="1" baseline="30000" dirty="0"/>
              <a:t>(1)</a:t>
            </a:r>
            <a:endParaRPr lang="tr-TR" sz="2400" dirty="0"/>
          </a:p>
          <a:p>
            <a:pPr algn="just"/>
            <a:endParaRPr lang="tr-TR" sz="24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2267904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Devlet memurlarının uyması gereken bazı kurallar</a:t>
            </a:r>
          </a:p>
        </p:txBody>
      </p:sp>
      <p:sp>
        <p:nvSpPr>
          <p:cNvPr id="3" name="İçerik Yer Tutucusu 2"/>
          <p:cNvSpPr>
            <a:spLocks noGrp="1"/>
          </p:cNvSpPr>
          <p:nvPr>
            <p:ph idx="1"/>
          </p:nvPr>
        </p:nvSpPr>
        <p:spPr/>
        <p:txBody>
          <a:bodyPr>
            <a:normAutofit/>
          </a:bodyPr>
          <a:lstStyle/>
          <a:p>
            <a:pPr marL="0" indent="0" algn="just">
              <a:buNone/>
            </a:pPr>
            <a:r>
              <a:rPr lang="tr-TR" sz="2800" i="1" dirty="0"/>
              <a:t>Devlet memurlarının görev ve sorumlulukları:</a:t>
            </a:r>
          </a:p>
          <a:p>
            <a:pPr algn="just"/>
            <a:r>
              <a:rPr lang="tr-TR" sz="2800" b="1" dirty="0"/>
              <a:t>	Madde 11 – (Değişik: 12/5/1982 - 2670/4 </a:t>
            </a:r>
            <a:r>
              <a:rPr lang="tr-TR" sz="2800" b="1" dirty="0" err="1"/>
              <a:t>md.</a:t>
            </a:r>
            <a:r>
              <a:rPr lang="tr-TR" sz="2800" b="1" dirty="0"/>
              <a:t>)</a:t>
            </a:r>
            <a:endParaRPr lang="tr-TR" sz="2800" dirty="0"/>
          </a:p>
          <a:p>
            <a:pPr algn="just"/>
            <a:r>
              <a:rPr lang="tr-TR" sz="2800" dirty="0"/>
              <a:t>	Devlet memurları kanun </a:t>
            </a:r>
            <a:r>
              <a:rPr lang="en-US" sz="2800" dirty="0" err="1"/>
              <a:t>ve</a:t>
            </a:r>
            <a:r>
              <a:rPr lang="en-US" sz="2800" dirty="0"/>
              <a:t> </a:t>
            </a:r>
            <a:r>
              <a:rPr lang="en-US" sz="2800" dirty="0" err="1"/>
              <a:t>diğer</a:t>
            </a:r>
            <a:r>
              <a:rPr lang="en-US" sz="2800" dirty="0"/>
              <a:t> </a:t>
            </a:r>
            <a:r>
              <a:rPr lang="en-US" sz="2800" dirty="0" err="1"/>
              <a:t>mevzuatta</a:t>
            </a:r>
            <a:r>
              <a:rPr lang="en-US" sz="2800" dirty="0"/>
              <a:t> </a:t>
            </a:r>
            <a:r>
              <a:rPr lang="tr-TR" sz="2800" dirty="0"/>
              <a:t>belirtilen esaslara uymakla ve amirler tarafından verilen görevleri yerine getirmekle yükümlü ve görevlerinin iyi ve doğru yürütülmesinden amirlerine karşı sorumludurlar.</a:t>
            </a:r>
            <a:r>
              <a:rPr lang="tr-TR" sz="2800" baseline="30000" dirty="0"/>
              <a:t>(2)</a:t>
            </a:r>
            <a:endParaRPr lang="tr-TR" sz="2800" dirty="0"/>
          </a:p>
          <a:p>
            <a:pPr algn="just"/>
            <a:endParaRPr lang="tr-TR" sz="28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18601006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Devlet memurlarının uyması gereken bazı kurallar</a:t>
            </a:r>
          </a:p>
        </p:txBody>
      </p:sp>
      <p:sp>
        <p:nvSpPr>
          <p:cNvPr id="3" name="İçerik Yer Tutucusu 2"/>
          <p:cNvSpPr>
            <a:spLocks noGrp="1"/>
          </p:cNvSpPr>
          <p:nvPr>
            <p:ph idx="1"/>
          </p:nvPr>
        </p:nvSpPr>
        <p:spPr>
          <a:xfrm>
            <a:off x="581193" y="2642959"/>
            <a:ext cx="11029615" cy="3678303"/>
          </a:xfrm>
        </p:spPr>
        <p:txBody>
          <a:bodyPr>
            <a:noAutofit/>
          </a:bodyPr>
          <a:lstStyle/>
          <a:p>
            <a:pPr marL="0" indent="0">
              <a:buNone/>
            </a:pPr>
            <a:r>
              <a:rPr lang="tr-TR" sz="1400" i="1" dirty="0">
                <a:latin typeface="Times New Roman" panose="02020603050405020304" pitchFamily="18" charset="0"/>
                <a:cs typeface="Times New Roman" panose="02020603050405020304" pitchFamily="18" charset="0"/>
              </a:rPr>
              <a:t>Yasaklar</a:t>
            </a:r>
          </a:p>
          <a:p>
            <a:endParaRPr lang="tr-TR" sz="1400" i="1" dirty="0">
              <a:latin typeface="Times New Roman" panose="02020603050405020304" pitchFamily="18" charset="0"/>
              <a:cs typeface="Times New Roman" panose="02020603050405020304" pitchFamily="18" charset="0"/>
            </a:endParaRPr>
          </a:p>
          <a:p>
            <a:r>
              <a:rPr lang="tr-TR" sz="1400" i="1" dirty="0">
                <a:latin typeface="Times New Roman" panose="02020603050405020304" pitchFamily="18" charset="0"/>
                <a:cs typeface="Times New Roman" panose="02020603050405020304" pitchFamily="18" charset="0"/>
              </a:rPr>
              <a:t>	Toplu eylem ve hareketlerde bulunma yasağı:</a:t>
            </a:r>
          </a:p>
          <a:p>
            <a:r>
              <a:rPr lang="tr-TR" sz="1400" b="1" dirty="0">
                <a:latin typeface="Times New Roman" panose="02020603050405020304" pitchFamily="18" charset="0"/>
                <a:cs typeface="Times New Roman" panose="02020603050405020304" pitchFamily="18" charset="0"/>
              </a:rPr>
              <a:t>	Madde 26 – (Değişik: 12/5/1982 - 2670/10 </a:t>
            </a:r>
            <a:r>
              <a:rPr lang="tr-TR" sz="1400" b="1" dirty="0" err="1">
                <a:latin typeface="Times New Roman" panose="02020603050405020304" pitchFamily="18" charset="0"/>
                <a:cs typeface="Times New Roman" panose="02020603050405020304" pitchFamily="18" charset="0"/>
              </a:rPr>
              <a:t>md.</a:t>
            </a:r>
            <a:r>
              <a:rPr lang="tr-TR" sz="1400" b="1" dirty="0">
                <a:latin typeface="Times New Roman" panose="02020603050405020304" pitchFamily="18" charset="0"/>
                <a:cs typeface="Times New Roman" panose="02020603050405020304" pitchFamily="18" charset="0"/>
              </a:rPr>
              <a:t>)</a:t>
            </a:r>
            <a:endParaRPr lang="tr-TR" sz="1400" dirty="0">
              <a:latin typeface="Times New Roman" panose="02020603050405020304" pitchFamily="18" charset="0"/>
              <a:cs typeface="Times New Roman" panose="02020603050405020304" pitchFamily="18" charset="0"/>
            </a:endParaRPr>
          </a:p>
          <a:p>
            <a:r>
              <a:rPr lang="tr-TR" sz="1400" dirty="0">
                <a:latin typeface="Times New Roman" panose="02020603050405020304" pitchFamily="18" charset="0"/>
                <a:cs typeface="Times New Roman" panose="02020603050405020304" pitchFamily="18" charset="0"/>
              </a:rPr>
              <a:t>	</a:t>
            </a:r>
            <a:r>
              <a:rPr lang="tr-TR" sz="1400" b="1" dirty="0">
                <a:latin typeface="Times New Roman" panose="02020603050405020304" pitchFamily="18" charset="0"/>
                <a:cs typeface="Times New Roman" panose="02020603050405020304" pitchFamily="18" charset="0"/>
              </a:rPr>
              <a:t>(Mülga birinci fıkra: 13/2/2011 - 6111/117 </a:t>
            </a:r>
            <a:r>
              <a:rPr lang="tr-TR" sz="1400" b="1" dirty="0" err="1">
                <a:latin typeface="Times New Roman" panose="02020603050405020304" pitchFamily="18" charset="0"/>
                <a:cs typeface="Times New Roman" panose="02020603050405020304" pitchFamily="18" charset="0"/>
              </a:rPr>
              <a:t>md.</a:t>
            </a:r>
            <a:r>
              <a:rPr lang="tr-TR" sz="1400" b="1" dirty="0">
                <a:latin typeface="Times New Roman" panose="02020603050405020304" pitchFamily="18" charset="0"/>
                <a:cs typeface="Times New Roman" panose="02020603050405020304" pitchFamily="18" charset="0"/>
              </a:rPr>
              <a:t>)</a:t>
            </a:r>
            <a:endParaRPr lang="tr-TR" sz="1400" dirty="0">
              <a:latin typeface="Times New Roman" panose="02020603050405020304" pitchFamily="18" charset="0"/>
              <a:cs typeface="Times New Roman" panose="02020603050405020304" pitchFamily="18" charset="0"/>
            </a:endParaRPr>
          </a:p>
          <a:p>
            <a:r>
              <a:rPr lang="tr-TR" sz="1400" i="1" dirty="0">
                <a:latin typeface="Times New Roman" panose="02020603050405020304" pitchFamily="18" charset="0"/>
                <a:cs typeface="Times New Roman" panose="02020603050405020304" pitchFamily="18" charset="0"/>
              </a:rPr>
              <a:t>	Grev yasağı:</a:t>
            </a:r>
          </a:p>
          <a:p>
            <a:r>
              <a:rPr lang="tr-TR" sz="1400" b="1" dirty="0">
                <a:latin typeface="Times New Roman" panose="02020603050405020304" pitchFamily="18" charset="0"/>
                <a:cs typeface="Times New Roman" panose="02020603050405020304" pitchFamily="18" charset="0"/>
              </a:rPr>
              <a:t>	Madde 27 – </a:t>
            </a:r>
            <a:r>
              <a:rPr lang="tr-TR" sz="1400" dirty="0">
                <a:latin typeface="Times New Roman" panose="02020603050405020304" pitchFamily="18" charset="0"/>
                <a:cs typeface="Times New Roman" panose="02020603050405020304" pitchFamily="18" charset="0"/>
              </a:rPr>
              <a:t>Devlet memurlarının greve karar vermeleri, grev tertiplemeleri, ilan etmeleri, bu yolda propaganda yapmaları yasaktır.</a:t>
            </a:r>
          </a:p>
          <a:p>
            <a:r>
              <a:rPr lang="tr-TR" sz="1400" i="1" dirty="0">
                <a:latin typeface="Times New Roman" panose="02020603050405020304" pitchFamily="18" charset="0"/>
                <a:cs typeface="Times New Roman" panose="02020603050405020304" pitchFamily="18" charset="0"/>
              </a:rPr>
              <a:t>	Ticaret ve diğer kazanç getirici faaliyetlerde bulunma yasağı:</a:t>
            </a:r>
            <a:r>
              <a:rPr lang="tr-TR" sz="1400" i="1" baseline="30000" dirty="0">
                <a:latin typeface="Times New Roman" panose="02020603050405020304" pitchFamily="18" charset="0"/>
                <a:cs typeface="Times New Roman" panose="02020603050405020304" pitchFamily="18" charset="0"/>
              </a:rPr>
              <a:t>(1)</a:t>
            </a:r>
            <a:endParaRPr lang="tr-TR" sz="1400" i="1" dirty="0">
              <a:latin typeface="Times New Roman" panose="02020603050405020304" pitchFamily="18" charset="0"/>
              <a:cs typeface="Times New Roman" panose="02020603050405020304" pitchFamily="18" charset="0"/>
            </a:endParaRPr>
          </a:p>
          <a:p>
            <a:r>
              <a:rPr lang="tr-TR" sz="1400" b="1" dirty="0">
                <a:latin typeface="Times New Roman" panose="02020603050405020304" pitchFamily="18" charset="0"/>
                <a:cs typeface="Times New Roman" panose="02020603050405020304" pitchFamily="18" charset="0"/>
              </a:rPr>
              <a:t>	Madde 28 – (Değişik: 30/5/1974 - KHK-12; Değiştirilerek kabul: 15/5/1975 - 1897/1 </a:t>
            </a:r>
            <a:r>
              <a:rPr lang="tr-TR" sz="1400" b="1" dirty="0" err="1">
                <a:latin typeface="Times New Roman" panose="02020603050405020304" pitchFamily="18" charset="0"/>
                <a:cs typeface="Times New Roman" panose="02020603050405020304" pitchFamily="18" charset="0"/>
              </a:rPr>
              <a:t>md.</a:t>
            </a:r>
            <a:r>
              <a:rPr lang="tr-TR" sz="1400" b="1" dirty="0">
                <a:latin typeface="Times New Roman" panose="02020603050405020304" pitchFamily="18" charset="0"/>
                <a:cs typeface="Times New Roman" panose="02020603050405020304" pitchFamily="18" charset="0"/>
              </a:rPr>
              <a:t>)</a:t>
            </a:r>
            <a:endParaRPr lang="tr-TR" sz="1400" dirty="0">
              <a:latin typeface="Times New Roman" panose="02020603050405020304" pitchFamily="18" charset="0"/>
              <a:cs typeface="Times New Roman" panose="02020603050405020304" pitchFamily="18" charset="0"/>
            </a:endParaRPr>
          </a:p>
          <a:p>
            <a:r>
              <a:rPr lang="tr-TR" sz="1400" i="1" dirty="0">
                <a:latin typeface="Times New Roman" panose="02020603050405020304" pitchFamily="18" charset="0"/>
                <a:cs typeface="Times New Roman" panose="02020603050405020304" pitchFamily="18" charset="0"/>
              </a:rPr>
              <a:t>	Hediye alma, menfaat sağlama yasağı:</a:t>
            </a:r>
          </a:p>
          <a:p>
            <a:r>
              <a:rPr lang="tr-TR" sz="1400" dirty="0">
                <a:latin typeface="Times New Roman" panose="02020603050405020304" pitchFamily="18" charset="0"/>
                <a:cs typeface="Times New Roman" panose="02020603050405020304" pitchFamily="18" charset="0"/>
              </a:rPr>
              <a:t>	</a:t>
            </a:r>
            <a:r>
              <a:rPr lang="tr-TR" sz="1400" b="1" dirty="0">
                <a:latin typeface="Times New Roman" panose="02020603050405020304" pitchFamily="18" charset="0"/>
                <a:cs typeface="Times New Roman" panose="02020603050405020304" pitchFamily="18" charset="0"/>
              </a:rPr>
              <a:t>Madde 29 – </a:t>
            </a:r>
            <a:endParaRPr lang="tr-TR" sz="1400" dirty="0">
              <a:latin typeface="Times New Roman" panose="02020603050405020304" pitchFamily="18" charset="0"/>
              <a:cs typeface="Times New Roman" panose="02020603050405020304" pitchFamily="18" charset="0"/>
            </a:endParaRPr>
          </a:p>
          <a:p>
            <a:r>
              <a:rPr lang="tr-TR" sz="1400" i="1" dirty="0">
                <a:latin typeface="Times New Roman" panose="02020603050405020304" pitchFamily="18" charset="0"/>
                <a:cs typeface="Times New Roman" panose="02020603050405020304" pitchFamily="18" charset="0"/>
              </a:rPr>
              <a:t>	Denetimindeki teşebbüsten menfaat sağlama yasağı:</a:t>
            </a:r>
          </a:p>
          <a:p>
            <a:r>
              <a:rPr lang="tr-TR" sz="1400" dirty="0">
                <a:latin typeface="Times New Roman" panose="02020603050405020304" pitchFamily="18" charset="0"/>
                <a:cs typeface="Times New Roman" panose="02020603050405020304" pitchFamily="18" charset="0"/>
              </a:rPr>
              <a:t>	</a:t>
            </a:r>
            <a:r>
              <a:rPr lang="tr-TR" sz="1400" b="1" dirty="0">
                <a:latin typeface="Times New Roman" panose="02020603050405020304" pitchFamily="18" charset="0"/>
                <a:cs typeface="Times New Roman" panose="02020603050405020304" pitchFamily="18" charset="0"/>
              </a:rPr>
              <a:t>Madde 30 – </a:t>
            </a:r>
            <a:endParaRPr lang="tr-TR" sz="1400" dirty="0">
              <a:latin typeface="Times New Roman" panose="02020603050405020304" pitchFamily="18" charset="0"/>
              <a:cs typeface="Times New Roman" panose="02020603050405020304" pitchFamily="18" charset="0"/>
            </a:endParaRPr>
          </a:p>
          <a:p>
            <a:r>
              <a:rPr lang="tr-TR" sz="1400" i="1" dirty="0">
                <a:latin typeface="Times New Roman" panose="02020603050405020304" pitchFamily="18" charset="0"/>
                <a:cs typeface="Times New Roman" panose="02020603050405020304" pitchFamily="18" charset="0"/>
              </a:rPr>
              <a:t>	Gizli bilgileri açıklama yasağı:</a:t>
            </a:r>
          </a:p>
          <a:p>
            <a:r>
              <a:rPr lang="tr-TR" sz="1400" b="1" dirty="0">
                <a:latin typeface="Times New Roman" panose="02020603050405020304" pitchFamily="18" charset="0"/>
                <a:cs typeface="Times New Roman" panose="02020603050405020304" pitchFamily="18" charset="0"/>
              </a:rPr>
              <a:t>	Madde 31 – (Değişik: 12/5/1982 - 2670/11 </a:t>
            </a:r>
            <a:r>
              <a:rPr lang="tr-TR" sz="1400" b="1" dirty="0" err="1">
                <a:latin typeface="Times New Roman" panose="02020603050405020304" pitchFamily="18" charset="0"/>
                <a:cs typeface="Times New Roman" panose="02020603050405020304" pitchFamily="18" charset="0"/>
              </a:rPr>
              <a:t>md.</a:t>
            </a:r>
            <a:r>
              <a:rPr lang="tr-TR" sz="1400" b="1" dirty="0">
                <a:latin typeface="Times New Roman" panose="02020603050405020304" pitchFamily="18" charset="0"/>
                <a:cs typeface="Times New Roman" panose="02020603050405020304" pitchFamily="18" charset="0"/>
              </a:rPr>
              <a:t>)</a:t>
            </a:r>
            <a:endParaRPr lang="tr-TR" sz="1400" dirty="0">
              <a:latin typeface="Times New Roman" panose="02020603050405020304" pitchFamily="18" charset="0"/>
              <a:cs typeface="Times New Roman" panose="02020603050405020304" pitchFamily="18" charset="0"/>
            </a:endParaRPr>
          </a:p>
          <a:p>
            <a:endParaRPr lang="tr-TR" sz="14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423872791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Times New Roman" panose="02020603050405020304" pitchFamily="18" charset="0"/>
                <a:ea typeface="Times New Roman"/>
                <a:cs typeface="Times New Roman" panose="02020603050405020304" pitchFamily="18" charset="0"/>
              </a:rPr>
              <a:t>Kimler Hakkında Disiplin Soruşturması Yapılabilir?</a:t>
            </a:r>
            <a:endParaRPr lang="tr-TR" dirty="0"/>
          </a:p>
        </p:txBody>
      </p:sp>
      <p:sp>
        <p:nvSpPr>
          <p:cNvPr id="3" name="İçerik Yer Tutucusu 2"/>
          <p:cNvSpPr>
            <a:spLocks noGrp="1"/>
          </p:cNvSpPr>
          <p:nvPr>
            <p:ph idx="1"/>
          </p:nvPr>
        </p:nvSpPr>
        <p:spPr>
          <a:xfrm>
            <a:off x="581193" y="2460396"/>
            <a:ext cx="11029615" cy="3678303"/>
          </a:xfrm>
        </p:spPr>
        <p:txBody>
          <a:bodyPr>
            <a:normAutofit lnSpcReduction="10000"/>
          </a:bodyPr>
          <a:lstStyle/>
          <a:p>
            <a:pPr indent="449263" algn="just">
              <a:lnSpc>
                <a:spcPct val="115000"/>
              </a:lnSpc>
            </a:pPr>
            <a:r>
              <a:rPr lang="tr-TR" altLang="tr-TR" sz="2800" dirty="0">
                <a:solidFill>
                  <a:srgbClr val="0070C0"/>
                </a:solidFill>
                <a:latin typeface="Times New Roman" panose="02020603050405020304" pitchFamily="18" charset="0"/>
                <a:cs typeface="Times New Roman" panose="02020603050405020304" pitchFamily="18" charset="0"/>
              </a:rPr>
              <a:t>657 sayılı DMK tabi tüm memurlar hakkında</a:t>
            </a:r>
            <a:r>
              <a:rPr lang="tr-TR" altLang="tr-TR" sz="2800" dirty="0">
                <a:latin typeface="Times New Roman" panose="02020603050405020304" pitchFamily="18" charset="0"/>
                <a:cs typeface="Times New Roman" panose="02020603050405020304" pitchFamily="18" charset="0"/>
              </a:rPr>
              <a:t>, bunun yanında disiplin suçunu işlediği anda görevli bulunan ancak daha sonra </a:t>
            </a:r>
            <a:r>
              <a:rPr lang="tr-TR" altLang="tr-TR" sz="2800" b="1" i="1" dirty="0">
                <a:latin typeface="Times New Roman" panose="02020603050405020304" pitchFamily="18" charset="0"/>
                <a:cs typeface="Times New Roman" panose="02020603050405020304" pitchFamily="18" charset="0"/>
              </a:rPr>
              <a:t>emekliye ayrılan, istifa eden, müstafi (çekilmiş) sayılan ve devlet memurluğundan çıkarma cezası almış olan memurlar dâhil tüm devlet memurları </a:t>
            </a:r>
            <a:r>
              <a:rPr lang="tr-TR" altLang="tr-TR" sz="2800" dirty="0">
                <a:latin typeface="Times New Roman" panose="02020603050405020304" pitchFamily="18" charset="0"/>
                <a:cs typeface="Times New Roman" panose="02020603050405020304" pitchFamily="18" charset="0"/>
              </a:rPr>
              <a:t>hakkında disiplin soruşturması yapılabilir.</a:t>
            </a:r>
          </a:p>
          <a:p>
            <a:pPr indent="449263" algn="just">
              <a:lnSpc>
                <a:spcPct val="115000"/>
              </a:lnSpc>
            </a:pPr>
            <a:endParaRPr lang="tr-TR" altLang="tr-TR" sz="2800" dirty="0" smtClean="0">
              <a:latin typeface="Times New Roman" panose="02020603050405020304" pitchFamily="18" charset="0"/>
              <a:cs typeface="Times New Roman" panose="02020603050405020304" pitchFamily="18" charset="0"/>
            </a:endParaRPr>
          </a:p>
          <a:p>
            <a:pPr indent="449263" algn="just">
              <a:lnSpc>
                <a:spcPct val="115000"/>
              </a:lnSpc>
            </a:pPr>
            <a:r>
              <a:rPr lang="tr-TR" altLang="tr-TR" sz="2800" dirty="0" smtClean="0">
                <a:latin typeface="Times New Roman" panose="02020603050405020304" pitchFamily="18" charset="0"/>
                <a:cs typeface="Times New Roman" panose="02020603050405020304" pitchFamily="18" charset="0"/>
              </a:rPr>
              <a:t>Geçici </a:t>
            </a:r>
            <a:r>
              <a:rPr lang="tr-TR" altLang="tr-TR" sz="2800" dirty="0">
                <a:latin typeface="Times New Roman" panose="02020603050405020304" pitchFamily="18" charset="0"/>
                <a:cs typeface="Times New Roman" panose="02020603050405020304" pitchFamily="18" charset="0"/>
              </a:rPr>
              <a:t>ve sözleşmeli personellerde disiplin hükümlerine tabidir.</a:t>
            </a:r>
          </a:p>
          <a:p>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359556000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1192" y="2180496"/>
            <a:ext cx="11029615" cy="4327880"/>
          </a:xfrm>
        </p:spPr>
        <p:txBody>
          <a:bodyPr>
            <a:noAutofit/>
          </a:bodyPr>
          <a:lstStyle/>
          <a:p>
            <a:pPr indent="449263" algn="just">
              <a:lnSpc>
                <a:spcPct val="115000"/>
              </a:lnSpc>
            </a:pPr>
            <a:r>
              <a:rPr lang="tr-TR" altLang="tr-TR" sz="2400" dirty="0">
                <a:solidFill>
                  <a:srgbClr val="0070C0"/>
                </a:solidFill>
                <a:latin typeface="Times New Roman" panose="02020603050405020304" pitchFamily="18" charset="0"/>
                <a:cs typeface="Times New Roman" panose="02020603050405020304" pitchFamily="18" charset="0"/>
              </a:rPr>
              <a:t>Disiplin soruşturmasının yapılması ve </a:t>
            </a:r>
            <a:r>
              <a:rPr lang="tr-TR" altLang="tr-TR" sz="2400" dirty="0">
                <a:solidFill>
                  <a:srgbClr val="C00000"/>
                </a:solidFill>
                <a:latin typeface="Times New Roman" panose="02020603050405020304" pitchFamily="18" charset="0"/>
                <a:cs typeface="Times New Roman" panose="02020603050405020304" pitchFamily="18" charset="0"/>
              </a:rPr>
              <a:t>karara bağlanmasında</a:t>
            </a:r>
            <a:r>
              <a:rPr lang="tr-TR" altLang="tr-TR" sz="2400" dirty="0">
                <a:latin typeface="Times New Roman" panose="02020603050405020304" pitchFamily="18" charset="0"/>
                <a:cs typeface="Times New Roman" panose="02020603050405020304" pitchFamily="18" charset="0"/>
              </a:rPr>
              <a:t>, hakkında disiplin soruşturması yapılacak memurun </a:t>
            </a:r>
            <a:r>
              <a:rPr lang="tr-TR" altLang="tr-TR" sz="2400" b="1" i="1" dirty="0">
                <a:solidFill>
                  <a:srgbClr val="0070C0"/>
                </a:solidFill>
                <a:latin typeface="Times New Roman" panose="02020603050405020304" pitchFamily="18" charset="0"/>
                <a:cs typeface="Times New Roman" panose="02020603050405020304" pitchFamily="18" charset="0"/>
              </a:rPr>
              <a:t>disipline aykırı fiil veya hâli işlediği anda görevli olduğu yerdeki disiplin âmirleri </a:t>
            </a:r>
            <a:r>
              <a:rPr lang="tr-TR" altLang="tr-TR" sz="2400" dirty="0">
                <a:latin typeface="Times New Roman" panose="02020603050405020304" pitchFamily="18" charset="0"/>
                <a:cs typeface="Times New Roman" panose="02020603050405020304" pitchFamily="18" charset="0"/>
              </a:rPr>
              <a:t>(Disiplin Yönetmeliği'nde gösterilen kişiler) </a:t>
            </a:r>
            <a:r>
              <a:rPr lang="tr-TR" altLang="tr-TR" sz="2400" dirty="0">
                <a:solidFill>
                  <a:srgbClr val="0070C0"/>
                </a:solidFill>
                <a:latin typeface="Times New Roman" panose="02020603050405020304" pitchFamily="18" charset="0"/>
                <a:cs typeface="Times New Roman" panose="02020603050405020304" pitchFamily="18" charset="0"/>
              </a:rPr>
              <a:t>yetkilidir.</a:t>
            </a:r>
            <a:r>
              <a:rPr lang="tr-TR" altLang="tr-TR" sz="2400" dirty="0">
                <a:latin typeface="Times New Roman" panose="02020603050405020304" pitchFamily="18" charset="0"/>
                <a:cs typeface="Times New Roman" panose="02020603050405020304" pitchFamily="18" charset="0"/>
              </a:rPr>
              <a:t> Bu yönetmelikte yer alan âmirlerden herhangi biri disiplin soruşturmasına başlayabilir.</a:t>
            </a:r>
          </a:p>
          <a:p>
            <a:pPr indent="449263" algn="just">
              <a:lnSpc>
                <a:spcPct val="115000"/>
              </a:lnSpc>
            </a:pPr>
            <a:r>
              <a:rPr lang="tr-TR" altLang="tr-TR" sz="2400" dirty="0">
                <a:latin typeface="Times New Roman" panose="02020603050405020304" pitchFamily="18" charset="0"/>
                <a:cs typeface="Times New Roman" panose="02020603050405020304" pitchFamily="18" charset="0"/>
              </a:rPr>
              <a:t>Disiplin âmirlerinin disiplin soruşturmasına başlarken atamaya yetkili âmirlerden izin almaları gerekmez. Kanun gereği soruşturmaya doğrudan </a:t>
            </a:r>
            <a:r>
              <a:rPr lang="tr-TR" altLang="tr-TR" sz="2400" dirty="0" smtClean="0">
                <a:latin typeface="Times New Roman" panose="02020603050405020304" pitchFamily="18" charset="0"/>
                <a:cs typeface="Times New Roman" panose="02020603050405020304" pitchFamily="18" charset="0"/>
              </a:rPr>
              <a:t>başlayabilir. </a:t>
            </a:r>
            <a:endParaRPr lang="tr-TR" altLang="tr-TR" sz="2400" dirty="0">
              <a:latin typeface="Times New Roman" panose="02020603050405020304" pitchFamily="18" charset="0"/>
              <a:cs typeface="Times New Roman" panose="02020603050405020304" pitchFamily="18" charset="0"/>
            </a:endParaRPr>
          </a:p>
          <a:p>
            <a:endParaRPr lang="tr-TR" sz="24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D57F1E4F-1CFF-5643-939E-217C01CDF565}" type="slidenum">
              <a:rPr lang="en-US" smtClean="0"/>
              <a:pPr/>
              <a:t>27</a:t>
            </a:fld>
            <a:endParaRPr lang="en-US" dirty="0"/>
          </a:p>
        </p:txBody>
      </p:sp>
      <p:sp>
        <p:nvSpPr>
          <p:cNvPr id="5" name="Başlık 2"/>
          <p:cNvSpPr>
            <a:spLocks noGrp="1"/>
          </p:cNvSpPr>
          <p:nvPr>
            <p:ph type="title"/>
          </p:nvPr>
        </p:nvSpPr>
        <p:spPr/>
        <p:txBody>
          <a:bodyPr>
            <a:noAutofit/>
          </a:bodyPr>
          <a:lstStyle/>
          <a:p>
            <a:pPr>
              <a:defRPr/>
            </a:pPr>
            <a:r>
              <a:rPr lang="tr-TR" sz="3200" dirty="0">
                <a:latin typeface="Times New Roman" panose="02020603050405020304" pitchFamily="18" charset="0"/>
                <a:ea typeface="Times New Roman"/>
                <a:cs typeface="Times New Roman" panose="02020603050405020304" pitchFamily="18" charset="0"/>
              </a:rPr>
              <a:t>Disiplin </a:t>
            </a:r>
            <a:r>
              <a:rPr lang="tr-TR" sz="3200" dirty="0" smtClean="0">
                <a:latin typeface="Times New Roman" panose="02020603050405020304" pitchFamily="18" charset="0"/>
                <a:ea typeface="Times New Roman"/>
                <a:cs typeface="Times New Roman" panose="02020603050405020304" pitchFamily="18" charset="0"/>
              </a:rPr>
              <a:t>Soruşturmasını </a:t>
            </a:r>
            <a:r>
              <a:rPr lang="tr-TR" sz="3200" dirty="0">
                <a:latin typeface="Times New Roman" panose="02020603050405020304" pitchFamily="18" charset="0"/>
                <a:ea typeface="Times New Roman"/>
                <a:cs typeface="Times New Roman" panose="02020603050405020304" pitchFamily="18" charset="0"/>
              </a:rPr>
              <a:t>Yapmaya </a:t>
            </a:r>
            <a:r>
              <a:rPr lang="tr-TR" sz="3200" dirty="0" smtClean="0">
                <a:latin typeface="Times New Roman" panose="02020603050405020304" pitchFamily="18" charset="0"/>
                <a:ea typeface="Times New Roman"/>
                <a:cs typeface="Times New Roman" panose="02020603050405020304" pitchFamily="18" charset="0"/>
              </a:rPr>
              <a:t>Yetkili </a:t>
            </a:r>
            <a:r>
              <a:rPr lang="tr-TR" sz="3200" dirty="0">
                <a:latin typeface="Times New Roman" panose="02020603050405020304" pitchFamily="18" charset="0"/>
                <a:ea typeface="Times New Roman"/>
                <a:cs typeface="Times New Roman" panose="02020603050405020304" pitchFamily="18" charset="0"/>
              </a:rPr>
              <a:t>Disiplin Âmirleri </a:t>
            </a:r>
            <a:r>
              <a:rPr lang="tr-TR" sz="3200" dirty="0" smtClean="0">
                <a:latin typeface="Times New Roman" panose="02020603050405020304" pitchFamily="18" charset="0"/>
                <a:ea typeface="Times New Roman"/>
                <a:cs typeface="Times New Roman" panose="02020603050405020304" pitchFamily="18" charset="0"/>
              </a:rPr>
              <a:t>Kimlerdir?</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929481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Bodoni MT" panose="02070603080606020203" pitchFamily="18" charset="0"/>
                <a:cs typeface="Times New Roman" panose="02020603050405020304" pitchFamily="18" charset="0"/>
              </a:rPr>
              <a:t>DİSİPLİN SUÇUNUN ÖĞRENİLMESİ</a:t>
            </a:r>
            <a:endParaRPr lang="tr-TR" dirty="0"/>
          </a:p>
        </p:txBody>
      </p:sp>
      <p:sp>
        <p:nvSpPr>
          <p:cNvPr id="3" name="İçerik Yer Tutucusu 2"/>
          <p:cNvSpPr>
            <a:spLocks noGrp="1"/>
          </p:cNvSpPr>
          <p:nvPr>
            <p:ph idx="1"/>
          </p:nvPr>
        </p:nvSpPr>
        <p:spPr>
          <a:xfrm>
            <a:off x="581192" y="2180496"/>
            <a:ext cx="11029615" cy="4408563"/>
          </a:xfrm>
        </p:spPr>
        <p:txBody>
          <a:bodyPr>
            <a:normAutofit/>
          </a:bodyPr>
          <a:lstStyle/>
          <a:p>
            <a:pPr marL="0" indent="0" algn="just">
              <a:buNone/>
              <a:defRPr/>
            </a:pPr>
            <a:r>
              <a:rPr lang="tr-TR" sz="2800" dirty="0">
                <a:latin typeface="Bodoni MT" panose="02070603080606020203" pitchFamily="18" charset="0"/>
                <a:cs typeface="Times New Roman" panose="02020603050405020304" pitchFamily="18" charset="0"/>
              </a:rPr>
              <a:t>Disiplin amirleri, maiyetindeki memurlarının disiplin suçu oluşturan fiil ve hallerini; </a:t>
            </a:r>
          </a:p>
          <a:p>
            <a:pPr algn="just">
              <a:buFont typeface="Wingdings" panose="05000000000000000000" pitchFamily="2" charset="2"/>
              <a:buChar char="ü"/>
              <a:defRPr/>
            </a:pPr>
            <a:r>
              <a:rPr lang="tr-TR" sz="2800" dirty="0">
                <a:latin typeface="Bodoni MT" panose="02070603080606020203" pitchFamily="18" charset="0"/>
                <a:cs typeface="Times New Roman" panose="02020603050405020304" pitchFamily="18" charset="0"/>
              </a:rPr>
              <a:t>Basın ve yayın araçlarında çıkan bir haber yoluyla,</a:t>
            </a:r>
          </a:p>
          <a:p>
            <a:pPr algn="just">
              <a:buFont typeface="Wingdings" panose="05000000000000000000" pitchFamily="2" charset="2"/>
              <a:buChar char="ü"/>
              <a:defRPr/>
            </a:pPr>
            <a:r>
              <a:rPr lang="tr-TR" sz="2800" dirty="0">
                <a:latin typeface="Bodoni MT" panose="02070603080606020203" pitchFamily="18" charset="0"/>
                <a:cs typeface="Times New Roman" panose="02020603050405020304" pitchFamily="18" charset="0"/>
              </a:rPr>
              <a:t>Usulüne uygun olarak yapılmış çeşitli teftiş ve denetimlerle,</a:t>
            </a:r>
          </a:p>
          <a:p>
            <a:pPr algn="just">
              <a:buFont typeface="Wingdings" panose="05000000000000000000" pitchFamily="2" charset="2"/>
              <a:buChar char="ü"/>
              <a:defRPr/>
            </a:pPr>
            <a:r>
              <a:rPr lang="tr-TR" sz="2800" dirty="0">
                <a:latin typeface="Bodoni MT" panose="02070603080606020203" pitchFamily="18" charset="0"/>
                <a:cs typeface="Times New Roman" panose="02020603050405020304" pitchFamily="18" charset="0"/>
              </a:rPr>
              <a:t>Disiplin amirlerinin </a:t>
            </a:r>
            <a:r>
              <a:rPr lang="tr-TR" sz="2800" dirty="0" err="1">
                <a:latin typeface="Bodoni MT" panose="02070603080606020203" pitchFamily="18" charset="0"/>
                <a:cs typeface="Times New Roman" panose="02020603050405020304" pitchFamily="18" charset="0"/>
              </a:rPr>
              <a:t>re’sen</a:t>
            </a:r>
            <a:r>
              <a:rPr lang="tr-TR" sz="2800" dirty="0">
                <a:latin typeface="Bodoni MT" panose="02070603080606020203" pitchFamily="18" charset="0"/>
                <a:cs typeface="Times New Roman" panose="02020603050405020304" pitchFamily="18" charset="0"/>
              </a:rPr>
              <a:t> yapacakları denetim veya incelemeler,</a:t>
            </a:r>
          </a:p>
          <a:p>
            <a:pPr algn="just">
              <a:buFont typeface="Wingdings" panose="05000000000000000000" pitchFamily="2" charset="2"/>
              <a:buChar char="ü"/>
              <a:defRPr/>
            </a:pPr>
            <a:r>
              <a:rPr lang="tr-TR" sz="2800" dirty="0">
                <a:latin typeface="Bodoni MT" panose="02070603080606020203" pitchFamily="18" charset="0"/>
                <a:cs typeface="Times New Roman" panose="02020603050405020304" pitchFamily="18" charset="0"/>
              </a:rPr>
              <a:t>İhbar ve şikayet yoluyla öğrenebilirler.</a:t>
            </a:r>
          </a:p>
          <a:p>
            <a:endParaRPr lang="tr-TR" sz="28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28</a:t>
            </a:fld>
            <a:endParaRPr lang="en-US" dirty="0"/>
          </a:p>
        </p:txBody>
      </p:sp>
    </p:spTree>
    <p:extLst>
      <p:ext uri="{BB962C8B-B14F-4D97-AF65-F5344CB8AC3E}">
        <p14:creationId xmlns:p14="http://schemas.microsoft.com/office/powerpoint/2010/main" val="326623244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Times New Roman" panose="02020603050405020304" pitchFamily="18" charset="0"/>
                <a:cs typeface="Times New Roman" panose="02020603050405020304" pitchFamily="18" charset="0"/>
              </a:rPr>
              <a:t>Disiplin soruşturmasını başlatma</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200" dirty="0"/>
              <a:t>Memurlar ve 657 sayılı Kanuna tabi diğer kamu görevlilerinin, 657 sayılı Kanunun 125. maddesinde ve/veya ilgili özel kanunlarda belirtilen ve disiplin cezası yaptırımını gerektiren fiil ve hallerinin, ilgili disiplin amirlerince gerek doğrudan, gerekse bir ihbar ve/veya şikayet üzerine öğrenildiğinde, </a:t>
            </a:r>
            <a:r>
              <a:rPr lang="tr-TR" sz="3200" dirty="0">
                <a:solidFill>
                  <a:srgbClr val="0070C0"/>
                </a:solidFill>
              </a:rPr>
              <a:t>disiplin hukukunu oluşturan düzenlemeler gereğince bir inceleme-soruşturma başlatılması gerekmektedir.</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val="25591835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3600" dirty="0" smtClean="0">
                <a:latin typeface="Times New Roman" panose="02020603050405020304" pitchFamily="18" charset="0"/>
                <a:cs typeface="Times New Roman" panose="02020603050405020304" pitchFamily="18" charset="0"/>
              </a:rPr>
              <a:t>Mecellenin getirdiği önemli bir kural</a:t>
            </a:r>
            <a:endParaRPr lang="tr-TR" sz="36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r>
              <a:rPr lang="tr-TR" sz="6600" dirty="0" smtClean="0">
                <a:latin typeface="Times New Roman" panose="02020603050405020304" pitchFamily="18" charset="0"/>
                <a:cs typeface="Times New Roman" panose="02020603050405020304" pitchFamily="18" charset="0"/>
              </a:rPr>
              <a:t> Usul esasa mukaddemdir.</a:t>
            </a:r>
          </a:p>
        </p:txBody>
      </p:sp>
      <p:sp>
        <p:nvSpPr>
          <p:cNvPr id="8" name="Slayt Numarası Yer Tutucusu 7"/>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8769974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800" dirty="0"/>
              <a:t>657 sayılı Kanunun 134. maddesine dayanılarak Bakanlar Kurulunca çıkarılan, Disiplin Kurulları ve Disiplin Amirleri Hakkında Yönetmeliğin 16. maddesinde, kurum ve kuruluşların bu yönetmelik çerçevesinde hazırladıkları özel disiplin amirleri yönetmeliklerinde </a:t>
            </a:r>
            <a:r>
              <a:rPr lang="tr-TR" sz="2800" dirty="0">
                <a:solidFill>
                  <a:srgbClr val="0070C0"/>
                </a:solidFill>
              </a:rPr>
              <a:t>“disiplin amiri”, “üst disiplin amiri” ve “en üst disiplin amiri” olarak belirlenen amirler; memurlar ve diğer kamu görevlileri hakkında disiplin soruşturması başlatmaya</a:t>
            </a:r>
            <a:r>
              <a:rPr lang="tr-TR" sz="2800" dirty="0"/>
              <a:t> ve yetkisi dahilinde olan gerekli cezaları vermeye/uygulamaya yetkilidirler.</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30</a:t>
            </a:fld>
            <a:endParaRPr lang="en-US" dirty="0"/>
          </a:p>
        </p:txBody>
      </p:sp>
    </p:spTree>
    <p:extLst>
      <p:ext uri="{BB962C8B-B14F-4D97-AF65-F5344CB8AC3E}">
        <p14:creationId xmlns:p14="http://schemas.microsoft.com/office/powerpoint/2010/main" val="41003894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Times New Roman" panose="02020603050405020304" pitchFamily="18" charset="0"/>
                <a:cs typeface="Times New Roman" panose="02020603050405020304" pitchFamily="18" charset="0"/>
              </a:rPr>
              <a:t>İncelemeci soruşturmacı görevlendirme</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200" dirty="0"/>
              <a:t>İdari işlemlerle ilgili olarak inceleme ve disiplin soruşturması emri verecek makamlarca, </a:t>
            </a:r>
            <a:r>
              <a:rPr lang="tr-TR" sz="3200" dirty="0">
                <a:solidFill>
                  <a:srgbClr val="0070C0"/>
                </a:solidFill>
              </a:rPr>
              <a:t>inceleme ve soruşturmacı olarak görevlendirileceklerin,</a:t>
            </a:r>
            <a:r>
              <a:rPr lang="tr-TR" sz="3200" dirty="0"/>
              <a:t> haklarında soruşturma yapılacak memurların işgal ettikleri memuriyet görevi ve derecesinin </a:t>
            </a:r>
            <a:r>
              <a:rPr lang="tr-TR" sz="3200" dirty="0">
                <a:solidFill>
                  <a:srgbClr val="0070C0"/>
                </a:solidFill>
              </a:rPr>
              <a:t>üstünde-veya hiç olmazsa aynı derecedeki memurlar olmalarına özen gösterilmelidir.</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31</a:t>
            </a:fld>
            <a:endParaRPr lang="en-US" dirty="0"/>
          </a:p>
        </p:txBody>
      </p:sp>
    </p:spTree>
    <p:extLst>
      <p:ext uri="{BB962C8B-B14F-4D97-AF65-F5344CB8AC3E}">
        <p14:creationId xmlns:p14="http://schemas.microsoft.com/office/powerpoint/2010/main" val="1876525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800" dirty="0">
                <a:solidFill>
                  <a:srgbClr val="0070C0"/>
                </a:solidFill>
              </a:rPr>
              <a:t>Danıştay İdari Dava Daireleri Genel Kurulunun 14.03.1986 tarihli ve 1985/141 E, 1986/18 K sayılı kararı</a:t>
            </a:r>
            <a:r>
              <a:rPr lang="tr-TR" sz="2800" dirty="0"/>
              <a:t>nda da soruşturmacıların memurluk görev ve derecelerinin, haklarında soruşturma yapacakları memurlardan üst ya da hiç olmazsa aynı düzeyde olmasının idare hukuku ilkeleri bakımından ve memuriyet güvencesi yönünden önemli olduğu vurgulanmak suretiyle açıkça denklik ilkesi kabul edilmiştir.</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32</a:t>
            </a:fld>
            <a:endParaRPr lang="en-US" dirty="0"/>
          </a:p>
        </p:txBody>
      </p:sp>
    </p:spTree>
    <p:extLst>
      <p:ext uri="{BB962C8B-B14F-4D97-AF65-F5344CB8AC3E}">
        <p14:creationId xmlns:p14="http://schemas.microsoft.com/office/powerpoint/2010/main" val="15933081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DANIŞTAY</a:t>
            </a:r>
            <a:br>
              <a:rPr lang="tr-TR" dirty="0">
                <a:latin typeface="Times New Roman" panose="02020603050405020304" pitchFamily="18" charset="0"/>
                <a:cs typeface="Times New Roman" panose="02020603050405020304" pitchFamily="18" charset="0"/>
              </a:rPr>
            </a:br>
            <a:r>
              <a:rPr lang="tr-TR" dirty="0">
                <a:latin typeface="Times New Roman" panose="02020603050405020304" pitchFamily="18" charset="0"/>
                <a:cs typeface="Times New Roman" panose="02020603050405020304" pitchFamily="18" charset="0"/>
              </a:rPr>
              <a:t>12. Daire 2005/4949 E.N , 2008/2571 K.N.</a:t>
            </a:r>
          </a:p>
        </p:txBody>
      </p:sp>
      <p:sp>
        <p:nvSpPr>
          <p:cNvPr id="3" name="İçerik Yer Tutucusu 2"/>
          <p:cNvSpPr>
            <a:spLocks noGrp="1"/>
          </p:cNvSpPr>
          <p:nvPr>
            <p:ph idx="1"/>
          </p:nvPr>
        </p:nvSpPr>
        <p:spPr>
          <a:xfrm>
            <a:off x="581192" y="2180496"/>
            <a:ext cx="11029615" cy="4489245"/>
          </a:xfrm>
        </p:spPr>
        <p:txBody>
          <a:bodyPr>
            <a:normAutofit fontScale="92500" lnSpcReduction="10000"/>
          </a:bodyPr>
          <a:lstStyle/>
          <a:p>
            <a:pPr algn="just"/>
            <a:r>
              <a:rPr lang="tr-TR" dirty="0">
                <a:solidFill>
                  <a:srgbClr val="0070C0"/>
                </a:solidFill>
              </a:rPr>
              <a:t>Dava konusu olayda, Sağlık Bakanlığına bağlı Giresun Valiliği İl Sağlık Müdürlüğünde şube müdürü olan davacı hakkında, yukarıda belirtilen yönetmelik hükmüne aykırı olarak soruşturma yapmaya yetkili olmayan ilköğretim müfettişlerince Valilik oluru üzerine başlatılan soruşturma sonucu düzenlenen rapora dayanılarak işlem tesis edildiği </a:t>
            </a:r>
            <a:r>
              <a:rPr lang="tr-TR" dirty="0"/>
              <a:t>anlaşılmıştır. Her ne kadar 5442 sayılı Yasanın sözü edilen 9/D maddesinde valilerin kamu kurumlarının teftişini Bakanlık veya genel müdürlük müfettişleriyle yaptırabileceği belirtilmiş ise de, Bakanlık ve Genel Müdürlük kavramından anlaşılması gerekenin ilgili Bakanlık ve Genel Müdürlük olduğu zira disiplin soruşturmalarında iddia konusu suçların </a:t>
            </a:r>
            <a:r>
              <a:rPr lang="tr-TR" dirty="0" err="1"/>
              <a:t>subuta</a:t>
            </a:r>
            <a:r>
              <a:rPr lang="tr-TR" dirty="0"/>
              <a:t> erip ermediği hususunda soruşturulanların görev yaptığı kurumun yapısı, mevzuatı, yürütülen hizmetin niteliği dikkate alınarak sonuca ulaşılacağından soruşturmacının kurumun sözü edilen özelliklerini bilmesinin, bir başka deyişle o kurumda görev yapmasının kamu hizmetinin en iyi şekilde yürütülmesi ilkesine de uygun düşeceği tabiidir</a:t>
            </a:r>
            <a:r>
              <a:rPr lang="tr-TR" dirty="0" smtClean="0"/>
              <a:t>. Öte </a:t>
            </a:r>
            <a:r>
              <a:rPr lang="tr-TR" dirty="0"/>
              <a:t>yandan disiplin soruşturmasını yapacak kişilerin kimler olacağı konusunda 657 sayılı Yasada açık hüküm olmamakla beraber soruşturmacının soruşturulan kişinin üstü bu mümkün değilse dengi statüsünde olan muhakkikçe yürütülmesi gerektiği yargısal içtihatlarla kabul edilmiştir</a:t>
            </a:r>
            <a:r>
              <a:rPr lang="tr-TR" dirty="0" smtClean="0"/>
              <a:t>. Olayda</a:t>
            </a:r>
            <a:r>
              <a:rPr lang="tr-TR" dirty="0"/>
              <a:t>, disiplin soruşturmasını İlköğretim müfettişiyle birlikte Halk Sağlığı Laboratuvarında görev yapan Kimya Mühendisi “…” </a:t>
            </a:r>
            <a:r>
              <a:rPr lang="tr-TR" dirty="0" err="1"/>
              <a:t>nın</a:t>
            </a:r>
            <a:r>
              <a:rPr lang="tr-TR" dirty="0"/>
              <a:t> muhakkik sıfatıyla birlikte yaptığı görülmüş ise de, dosyadaki belgelerden …’</a:t>
            </a:r>
            <a:r>
              <a:rPr lang="tr-TR" dirty="0" err="1"/>
              <a:t>nın</a:t>
            </a:r>
            <a:r>
              <a:rPr lang="tr-TR" dirty="0"/>
              <a:t> soruşturmayı yürüttüğü sırada davacının dengi veya üstü konumunda bir idari göreve sahip olmadığı anlaşılmış olup, yürütülen disiplin soruşturması bu yönüyle de hukuka aykırı </a:t>
            </a:r>
            <a:r>
              <a:rPr lang="tr-TR" dirty="0" smtClean="0"/>
              <a:t> durumda </a:t>
            </a:r>
            <a:r>
              <a:rPr lang="tr-TR" dirty="0"/>
              <a:t>disiplin soruşturması hukuka aykırı olduğundan bu soruşturmaya dayalı olarak tesis edilen dava konusu işlemin iptali gerekirken davanın reddi yolundaki İdare Mahkemesi kararında isabet bulunmamaktadır.</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33</a:t>
            </a:fld>
            <a:endParaRPr lang="en-US" dirty="0"/>
          </a:p>
        </p:txBody>
      </p:sp>
    </p:spTree>
    <p:extLst>
      <p:ext uri="{BB962C8B-B14F-4D97-AF65-F5344CB8AC3E}">
        <p14:creationId xmlns:p14="http://schemas.microsoft.com/office/powerpoint/2010/main" val="35267238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1192" y="702156"/>
            <a:ext cx="11029616" cy="1113766"/>
          </a:xfrm>
        </p:spPr>
        <p:txBody>
          <a:bodyPr>
            <a:noAutofit/>
          </a:bodyPr>
          <a:lstStyle/>
          <a:p>
            <a:r>
              <a:rPr lang="tr-TR" sz="7200" dirty="0" smtClean="0"/>
              <a:t>OLUR / onay</a:t>
            </a:r>
            <a:endParaRPr lang="tr-TR" sz="7200" dirty="0"/>
          </a:p>
        </p:txBody>
      </p:sp>
      <p:sp>
        <p:nvSpPr>
          <p:cNvPr id="3" name="İçerik Yer Tutucusu 2"/>
          <p:cNvSpPr>
            <a:spLocks noGrp="1"/>
          </p:cNvSpPr>
          <p:nvPr>
            <p:ph idx="1"/>
          </p:nvPr>
        </p:nvSpPr>
        <p:spPr/>
        <p:txBody>
          <a:bodyPr>
            <a:normAutofit/>
          </a:bodyPr>
          <a:lstStyle/>
          <a:p>
            <a:r>
              <a:rPr lang="tr-TR" sz="4000" dirty="0" smtClean="0"/>
              <a:t>1. İnceleme Oluru</a:t>
            </a:r>
          </a:p>
          <a:p>
            <a:r>
              <a:rPr lang="tr-TR" sz="4000" dirty="0" smtClean="0"/>
              <a:t>2. Soruşturma Oluru</a:t>
            </a:r>
          </a:p>
          <a:p>
            <a:r>
              <a:rPr lang="tr-TR" sz="4000" dirty="0" smtClean="0"/>
              <a:t>3. İncelenmesi Gerekiyorsa Soruşturulması ..</a:t>
            </a:r>
            <a:endParaRPr lang="tr-TR" sz="40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34</a:t>
            </a:fld>
            <a:endParaRPr lang="en-US" dirty="0"/>
          </a:p>
        </p:txBody>
      </p:sp>
    </p:spTree>
    <p:extLst>
      <p:ext uri="{BB962C8B-B14F-4D97-AF65-F5344CB8AC3E}">
        <p14:creationId xmlns:p14="http://schemas.microsoft.com/office/powerpoint/2010/main" val="14478740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Times New Roman" panose="02020603050405020304" pitchFamily="18" charset="0"/>
                <a:cs typeface="Times New Roman" panose="02020603050405020304" pitchFamily="18" charset="0"/>
              </a:rPr>
              <a:t>Olur metinleri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2180496"/>
            <a:ext cx="11029615" cy="4341328"/>
          </a:xfrm>
        </p:spPr>
        <p:txBody>
          <a:bodyPr>
            <a:noAutofit/>
          </a:bodyPr>
          <a:lstStyle/>
          <a:p>
            <a:pPr algn="just"/>
            <a:r>
              <a:rPr lang="tr-TR" sz="3200" dirty="0">
                <a:solidFill>
                  <a:srgbClr val="0070C0"/>
                </a:solidFill>
              </a:rPr>
              <a:t>Birimlerce alınacak ön inceleme ve soruşturma emri metinlerinde</a:t>
            </a:r>
            <a:r>
              <a:rPr lang="tr-TR" sz="3200" dirty="0"/>
              <a:t>; “tespit edilmiştir, görülmüştür, suçunu işlediği anlaşılmıştır, yürürlükteki yasalara aykırı işlemler yaptığı saptan­mıştır, yanlı davrandığı ve belli bir görüşte olduğu öğrenilmiştir” şeklinde </a:t>
            </a:r>
            <a:r>
              <a:rPr lang="tr-TR" sz="3200" dirty="0">
                <a:solidFill>
                  <a:srgbClr val="0070C0"/>
                </a:solidFill>
              </a:rPr>
              <a:t>ön yargı belirten ifadelerin kullanılmaması </a:t>
            </a:r>
            <a:r>
              <a:rPr lang="tr-TR" sz="3200" dirty="0"/>
              <a:t>ve ilgilinin sicil ve başarı durumundan bahsedile­rek, inceleme/soruşturmacıyı etki altında bırakabilecek durumların yansıtılmaması­na özen gösterilmelidir.</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35</a:t>
            </a:fld>
            <a:endParaRPr lang="en-US" dirty="0"/>
          </a:p>
        </p:txBody>
      </p:sp>
    </p:spTree>
    <p:extLst>
      <p:ext uri="{BB962C8B-B14F-4D97-AF65-F5344CB8AC3E}">
        <p14:creationId xmlns:p14="http://schemas.microsoft.com/office/powerpoint/2010/main" val="1559591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Olur metinleri</a:t>
            </a:r>
            <a:endParaRPr lang="tr-TR" dirty="0"/>
          </a:p>
        </p:txBody>
      </p:sp>
      <p:sp>
        <p:nvSpPr>
          <p:cNvPr id="3" name="İçerik Yer Tutucusu 2"/>
          <p:cNvSpPr>
            <a:spLocks noGrp="1"/>
          </p:cNvSpPr>
          <p:nvPr>
            <p:ph idx="1"/>
          </p:nvPr>
        </p:nvSpPr>
        <p:spPr/>
        <p:txBody>
          <a:bodyPr>
            <a:normAutofit/>
          </a:bodyPr>
          <a:lstStyle/>
          <a:p>
            <a:pPr algn="just"/>
            <a:r>
              <a:rPr lang="tr-TR" sz="3200" dirty="0"/>
              <a:t> Makamdan alınacak onaylarda, mesleki yönden yasaklı fiil ve hal niteliğinde olan </a:t>
            </a:r>
            <a:r>
              <a:rPr lang="tr-TR" sz="3200" dirty="0">
                <a:solidFill>
                  <a:srgbClr val="0070C0"/>
                </a:solidFill>
              </a:rPr>
              <a:t>şikayet konularının</a:t>
            </a:r>
            <a:r>
              <a:rPr lang="tr-TR" sz="3200" dirty="0"/>
              <a:t>, muhbir veya müşteki tarafından kullanıldığı üzere </a:t>
            </a:r>
            <a:r>
              <a:rPr lang="tr-TR" sz="3200" i="1" dirty="0">
                <a:solidFill>
                  <a:srgbClr val="0070C0"/>
                </a:solidFill>
              </a:rPr>
              <a:t>“görevi kötüye kullanmak, görevi ihmal” </a:t>
            </a:r>
            <a:r>
              <a:rPr lang="tr-TR" sz="3200" dirty="0">
                <a:solidFill>
                  <a:srgbClr val="0070C0"/>
                </a:solidFill>
              </a:rPr>
              <a:t>gibi TCK kapsamın­daki suçlar şeklinde </a:t>
            </a:r>
            <a:r>
              <a:rPr lang="tr-TR" sz="3200" dirty="0" err="1">
                <a:solidFill>
                  <a:srgbClr val="0070C0"/>
                </a:solidFill>
              </a:rPr>
              <a:t>ifadelendirilmiş</a:t>
            </a:r>
            <a:r>
              <a:rPr lang="tr-TR" sz="3200" dirty="0">
                <a:solidFill>
                  <a:srgbClr val="0070C0"/>
                </a:solidFill>
              </a:rPr>
              <a:t> olunması halinde,</a:t>
            </a:r>
            <a:r>
              <a:rPr lang="tr-TR" sz="3200" dirty="0"/>
              <a:t> işlemler sonucunda </a:t>
            </a:r>
            <a:r>
              <a:rPr lang="tr-TR" sz="3200" i="1" dirty="0"/>
              <a:t>“ön incele­me raporu” </a:t>
            </a:r>
            <a:r>
              <a:rPr lang="tr-TR" sz="3200" dirty="0"/>
              <a:t>düzenlenmesi gerekebileceğinden, bu ifadelere aynen yer verilmeyerek, </a:t>
            </a:r>
            <a:r>
              <a:rPr lang="tr-TR" sz="3200" dirty="0">
                <a:solidFill>
                  <a:srgbClr val="0070C0"/>
                </a:solidFill>
              </a:rPr>
              <a:t>mes­leki yönden yasaklı fiil ve hallerin belirtilmesi ile yetinilmelidir.</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36</a:t>
            </a:fld>
            <a:endParaRPr lang="en-US" dirty="0"/>
          </a:p>
        </p:txBody>
      </p:sp>
    </p:spTree>
    <p:extLst>
      <p:ext uri="{BB962C8B-B14F-4D97-AF65-F5344CB8AC3E}">
        <p14:creationId xmlns:p14="http://schemas.microsoft.com/office/powerpoint/2010/main" val="12696124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t>Danıştay 2. Dairesinin Esas: 1985/423, Karar: 1987/1399 sayılı kararı uyarınca: “....­bir takım havale ve derkenarlar” </a:t>
            </a:r>
            <a:r>
              <a:rPr lang="tr-TR" sz="3600" dirty="0" err="1"/>
              <a:t>ın</a:t>
            </a:r>
            <a:r>
              <a:rPr lang="tr-TR" sz="3600" dirty="0"/>
              <a:t> soruşturma emri olarak kabulü mümkün bulunmadığından, işlemin bir inceleme ve sonucunda gerekiyorsa soruşturma emrine bağlanması icap etmektedir.</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37</a:t>
            </a:fld>
            <a:endParaRPr lang="en-US" dirty="0"/>
          </a:p>
        </p:txBody>
      </p:sp>
    </p:spTree>
    <p:extLst>
      <p:ext uri="{BB962C8B-B14F-4D97-AF65-F5344CB8AC3E}">
        <p14:creationId xmlns:p14="http://schemas.microsoft.com/office/powerpoint/2010/main" val="41618342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Times New Roman" panose="02020603050405020304" pitchFamily="18" charset="0"/>
                <a:cs typeface="Times New Roman" panose="02020603050405020304" pitchFamily="18" charset="0"/>
              </a:rPr>
              <a:t>İddiaların disiplin hukuku açısından değerlendirilmesi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2180496"/>
            <a:ext cx="11198432" cy="3678303"/>
          </a:xfrm>
        </p:spPr>
        <p:txBody>
          <a:bodyPr>
            <a:noAutofit/>
          </a:bodyPr>
          <a:lstStyle/>
          <a:p>
            <a:pPr algn="just"/>
            <a:r>
              <a:rPr lang="tr-TR" sz="3200" dirty="0" smtClean="0">
                <a:latin typeface="Times New Roman" panose="02020603050405020304" pitchFamily="18" charset="0"/>
                <a:cs typeface="Times New Roman" panose="02020603050405020304" pitchFamily="18" charset="0"/>
              </a:rPr>
              <a:t>Onayda iddialar net olarak belirlenmişse, inceleme/soruşturmanın onay çerçevesinde değerlendirilmesi</a:t>
            </a:r>
          </a:p>
          <a:p>
            <a:pPr algn="just"/>
            <a:endParaRPr lang="tr-TR" sz="3200"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Onayda ekteki dilekçedeki hususlarla ilgili diyorsa,            dilekçe incelenerek disiplin suçu oluşturan iddiaların tespiti, iddia birden fazlaysa maddeler haline getirilerek değerlendirilmesi</a:t>
            </a:r>
            <a:endParaRPr lang="tr-TR" sz="32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38</a:t>
            </a:fld>
            <a:endParaRPr lang="en-US" dirty="0"/>
          </a:p>
        </p:txBody>
      </p:sp>
    </p:spTree>
    <p:extLst>
      <p:ext uri="{BB962C8B-B14F-4D97-AF65-F5344CB8AC3E}">
        <p14:creationId xmlns:p14="http://schemas.microsoft.com/office/powerpoint/2010/main" val="20384845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latin typeface="Times New Roman" panose="02020603050405020304" pitchFamily="18" charset="0"/>
                <a:cs typeface="Times New Roman" panose="02020603050405020304" pitchFamily="18" charset="0"/>
              </a:rPr>
              <a:t>Onayda belirtilen iddiaların zamanının tespiti (Zamanaşımı)</a:t>
            </a:r>
            <a:br>
              <a:rPr lang="tr-TR" dirty="0">
                <a:latin typeface="Times New Roman" panose="02020603050405020304" pitchFamily="18" charset="0"/>
                <a:cs typeface="Times New Roman" panose="02020603050405020304" pitchFamily="18" charset="0"/>
              </a:rPr>
            </a:b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3" y="2812507"/>
            <a:ext cx="11029615" cy="3678303"/>
          </a:xfrm>
        </p:spPr>
        <p:txBody>
          <a:bodyPr>
            <a:noAutofit/>
          </a:bodyPr>
          <a:lstStyle/>
          <a:p>
            <a:pPr marL="685800" indent="-457200" algn="just">
              <a:lnSpc>
                <a:spcPct val="115000"/>
              </a:lnSpc>
              <a:spcAft>
                <a:spcPts val="0"/>
              </a:spcAft>
              <a:buFont typeface="Wingdings" panose="05000000000000000000" pitchFamily="2" charset="2"/>
              <a:buChar char="Ø"/>
            </a:pPr>
            <a:r>
              <a:rPr lang="tr-TR" sz="2800" dirty="0" smtClean="0">
                <a:latin typeface="Bodoni MT" panose="02070603080606020203" pitchFamily="18" charset="0"/>
                <a:ea typeface="Times New Roman"/>
                <a:cs typeface="Times New Roman"/>
              </a:rPr>
              <a:t>657 </a:t>
            </a:r>
            <a:r>
              <a:rPr lang="tr-TR" sz="2800" dirty="0">
                <a:latin typeface="Bodoni MT" panose="02070603080606020203" pitchFamily="18" charset="0"/>
                <a:ea typeface="Times New Roman"/>
                <a:cs typeface="Times New Roman"/>
              </a:rPr>
              <a:t>sayılı DMK yer alan disiplin suçlarında, bu fiil ve hâllerin işlendiğinin </a:t>
            </a:r>
            <a:r>
              <a:rPr lang="tr-TR" sz="2800" b="1" dirty="0">
                <a:solidFill>
                  <a:schemeClr val="accent1"/>
                </a:solidFill>
                <a:latin typeface="Bodoni MT" panose="02070603080606020203" pitchFamily="18" charset="0"/>
                <a:ea typeface="Times New Roman"/>
                <a:cs typeface="Times New Roman"/>
              </a:rPr>
              <a:t>disiplin âmirlerince öğrenildiği tarihten itibaren</a:t>
            </a:r>
            <a:r>
              <a:rPr lang="tr-TR" sz="2800" b="1" i="1" dirty="0">
                <a:solidFill>
                  <a:schemeClr val="accent1"/>
                </a:solidFill>
                <a:latin typeface="Bodoni MT" panose="02070603080606020203" pitchFamily="18" charset="0"/>
                <a:ea typeface="Times New Roman"/>
                <a:cs typeface="Times New Roman"/>
              </a:rPr>
              <a:t>,</a:t>
            </a:r>
            <a:endParaRPr lang="tr-TR" sz="2800" dirty="0">
              <a:solidFill>
                <a:schemeClr val="accent1"/>
              </a:solidFill>
              <a:latin typeface="Bodoni MT" panose="02070603080606020203" pitchFamily="18" charset="0"/>
              <a:ea typeface="Times New Roman"/>
              <a:cs typeface="Times New Roman"/>
            </a:endParaRPr>
          </a:p>
          <a:p>
            <a:pPr indent="450215" algn="just">
              <a:lnSpc>
                <a:spcPct val="115000"/>
              </a:lnSpc>
              <a:spcAft>
                <a:spcPts val="0"/>
              </a:spcAft>
            </a:pPr>
            <a:r>
              <a:rPr lang="tr-TR" sz="2800" dirty="0">
                <a:latin typeface="Bodoni MT" panose="02070603080606020203" pitchFamily="18" charset="0"/>
                <a:ea typeface="Times New Roman"/>
                <a:cs typeface="Times New Roman"/>
              </a:rPr>
              <a:t>Uyarma, kınama, aylıktan kesme ve kademe ilerlemesinin durdurulması cezalarını gerektiren hâllerde </a:t>
            </a:r>
            <a:r>
              <a:rPr lang="tr-TR" sz="2800" b="1" i="1" dirty="0">
                <a:solidFill>
                  <a:schemeClr val="accent1"/>
                </a:solidFill>
                <a:latin typeface="Bodoni MT" panose="02070603080606020203" pitchFamily="18" charset="0"/>
                <a:ea typeface="Times New Roman"/>
                <a:cs typeface="Times New Roman"/>
              </a:rPr>
              <a:t>1 (bir) ay,</a:t>
            </a:r>
            <a:endParaRPr lang="tr-TR" sz="2800" dirty="0">
              <a:solidFill>
                <a:schemeClr val="accent1"/>
              </a:solidFill>
              <a:latin typeface="Bodoni MT" panose="02070603080606020203" pitchFamily="18" charset="0"/>
              <a:ea typeface="Times New Roman"/>
              <a:cs typeface="Times New Roman"/>
            </a:endParaRPr>
          </a:p>
          <a:p>
            <a:pPr marL="685800" indent="-457200" algn="just">
              <a:lnSpc>
                <a:spcPct val="115000"/>
              </a:lnSpc>
            </a:pPr>
            <a:r>
              <a:rPr lang="tr-TR" sz="2800" dirty="0">
                <a:latin typeface="Bodoni MT" panose="02070603080606020203" pitchFamily="18" charset="0"/>
                <a:ea typeface="Times New Roman"/>
                <a:cs typeface="Times New Roman"/>
              </a:rPr>
              <a:t>Devlet memurluğundan çıkarma cezasını gerektiren hâllerde ise </a:t>
            </a:r>
            <a:r>
              <a:rPr lang="tr-TR" sz="2800" b="1" i="1" dirty="0">
                <a:solidFill>
                  <a:schemeClr val="accent1"/>
                </a:solidFill>
                <a:latin typeface="Bodoni MT" panose="02070603080606020203" pitchFamily="18" charset="0"/>
                <a:ea typeface="Times New Roman"/>
                <a:cs typeface="Times New Roman"/>
              </a:rPr>
              <a:t>6 (altı) ay, </a:t>
            </a:r>
          </a:p>
          <a:p>
            <a:pPr indent="0" algn="just">
              <a:lnSpc>
                <a:spcPct val="115000"/>
              </a:lnSpc>
              <a:buNone/>
            </a:pPr>
            <a:r>
              <a:rPr lang="tr-TR" sz="2800" dirty="0">
                <a:latin typeface="Bodoni MT" panose="02070603080606020203" pitchFamily="18" charset="0"/>
                <a:ea typeface="Times New Roman"/>
                <a:cs typeface="Times New Roman"/>
              </a:rPr>
              <a:t>içinde disiplin soruşturmasına başlanmadığı takdirde disiplin cezası verme yetkisi zamanaşımına uğrar.</a:t>
            </a:r>
          </a:p>
          <a:p>
            <a:endParaRPr lang="tr-TR" sz="2800" dirty="0" smtClean="0">
              <a:latin typeface="Times New Roman" panose="02020603050405020304" pitchFamily="18" charset="0"/>
              <a:cs typeface="Times New Roman" panose="02020603050405020304" pitchFamily="18" charset="0"/>
            </a:endParaRPr>
          </a:p>
          <a:p>
            <a:endParaRPr lang="tr-TR" sz="28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39</a:t>
            </a:fld>
            <a:endParaRPr lang="en-US" dirty="0"/>
          </a:p>
        </p:txBody>
      </p:sp>
    </p:spTree>
    <p:extLst>
      <p:ext uri="{BB962C8B-B14F-4D97-AF65-F5344CB8AC3E}">
        <p14:creationId xmlns:p14="http://schemas.microsoft.com/office/powerpoint/2010/main" val="34549222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latin typeface="Times New Roman" panose="02020603050405020304" pitchFamily="18" charset="0"/>
                <a:cs typeface="Times New Roman" panose="02020603050405020304" pitchFamily="18" charset="0"/>
              </a:rPr>
              <a:t>Hipokrattan</a:t>
            </a:r>
            <a:r>
              <a:rPr lang="tr-TR" dirty="0" smtClean="0">
                <a:latin typeface="Times New Roman" panose="02020603050405020304" pitchFamily="18" charset="0"/>
                <a:cs typeface="Times New Roman" panose="02020603050405020304" pitchFamily="18" charset="0"/>
              </a:rPr>
              <a:t> günümüze Tıbbın ilk kuralı</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r>
              <a:rPr lang="tr-TR" sz="4800" dirty="0">
                <a:latin typeface="Times New Roman" panose="02020603050405020304" pitchFamily="18" charset="0"/>
                <a:cs typeface="Times New Roman" panose="02020603050405020304" pitchFamily="18" charset="0"/>
              </a:rPr>
              <a:t>Önce Zarar Verme ! </a:t>
            </a:r>
            <a:r>
              <a:rPr lang="tr-TR" dirty="0">
                <a:latin typeface="Times New Roman" panose="02020603050405020304" pitchFamily="18" charset="0"/>
                <a:cs typeface="Times New Roman" panose="02020603050405020304" pitchFamily="18" charset="0"/>
              </a:rPr>
              <a:t>(</a:t>
            </a:r>
            <a:r>
              <a:rPr lang="tr-TR" dirty="0" err="1">
                <a:latin typeface="Times New Roman" panose="02020603050405020304" pitchFamily="18" charset="0"/>
                <a:cs typeface="Times New Roman" panose="02020603050405020304" pitchFamily="18" charset="0"/>
              </a:rPr>
              <a:t>Primum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nocere</a:t>
            </a:r>
            <a:r>
              <a:rPr lang="tr-TR" dirty="0">
                <a:latin typeface="Times New Roman" panose="02020603050405020304" pitchFamily="18" charset="0"/>
                <a:cs typeface="Times New Roman" panose="02020603050405020304" pitchFamily="18" charset="0"/>
              </a:rPr>
              <a:t>) </a:t>
            </a:r>
            <a:endParaRPr lang="tr-TR" sz="4800" dirty="0">
              <a:latin typeface="Times New Roman" panose="02020603050405020304" pitchFamily="18" charset="0"/>
              <a:cs typeface="Times New Roman" panose="02020603050405020304" pitchFamily="18" charset="0"/>
            </a:endParaRPr>
          </a:p>
          <a:p>
            <a:endParaRPr lang="tr-TR"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3420598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i="1" dirty="0" smtClean="0">
                <a:latin typeface="Bodoni MT" panose="02070603080606020203" pitchFamily="18" charset="0"/>
                <a:ea typeface="Times New Roman"/>
                <a:cs typeface="Times New Roman"/>
              </a:rPr>
              <a:t>Karar </a:t>
            </a:r>
            <a:r>
              <a:rPr lang="tr-TR" b="1" i="1" dirty="0">
                <a:latin typeface="Bodoni MT" panose="02070603080606020203" pitchFamily="18" charset="0"/>
                <a:ea typeface="Times New Roman"/>
                <a:cs typeface="Times New Roman"/>
              </a:rPr>
              <a:t>Verme </a:t>
            </a:r>
            <a:r>
              <a:rPr lang="tr-TR" b="1" i="1" dirty="0" smtClean="0">
                <a:latin typeface="Bodoni MT" panose="02070603080606020203" pitchFamily="18" charset="0"/>
                <a:ea typeface="Times New Roman"/>
                <a:cs typeface="Times New Roman"/>
              </a:rPr>
              <a:t>Zamanaşımı</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3" y="2812507"/>
            <a:ext cx="11029615" cy="3678303"/>
          </a:xfrm>
        </p:spPr>
        <p:txBody>
          <a:bodyPr>
            <a:noAutofit/>
          </a:bodyPr>
          <a:lstStyle/>
          <a:p>
            <a:pPr indent="450215" algn="just">
              <a:lnSpc>
                <a:spcPct val="115000"/>
              </a:lnSpc>
              <a:spcAft>
                <a:spcPts val="0"/>
              </a:spcAft>
            </a:pPr>
            <a:r>
              <a:rPr lang="tr-TR" sz="4400" dirty="0" smtClean="0">
                <a:latin typeface="Times New Roman" panose="02020603050405020304" pitchFamily="18" charset="0"/>
                <a:ea typeface="Times New Roman"/>
                <a:cs typeface="Times New Roman" panose="02020603050405020304" pitchFamily="18" charset="0"/>
              </a:rPr>
              <a:t>657 </a:t>
            </a:r>
            <a:r>
              <a:rPr lang="tr-TR" sz="4400" dirty="0">
                <a:latin typeface="Times New Roman" panose="02020603050405020304" pitchFamily="18" charset="0"/>
                <a:ea typeface="Times New Roman"/>
                <a:cs typeface="Times New Roman" panose="02020603050405020304" pitchFamily="18" charset="0"/>
              </a:rPr>
              <a:t>sayılı </a:t>
            </a:r>
            <a:r>
              <a:rPr lang="tr-TR" sz="4400" dirty="0" err="1">
                <a:latin typeface="Times New Roman" panose="02020603050405020304" pitchFamily="18" charset="0"/>
                <a:ea typeface="Times New Roman"/>
                <a:cs typeface="Times New Roman" panose="02020603050405020304" pitchFamily="18" charset="0"/>
              </a:rPr>
              <a:t>DMK’na</a:t>
            </a:r>
            <a:r>
              <a:rPr lang="tr-TR" sz="4400" dirty="0">
                <a:latin typeface="Times New Roman" panose="02020603050405020304" pitchFamily="18" charset="0"/>
                <a:ea typeface="Times New Roman"/>
                <a:cs typeface="Times New Roman" panose="02020603050405020304" pitchFamily="18" charset="0"/>
              </a:rPr>
              <a:t> göre disiplin cezasını gerektiren fiil ve hâllerin </a:t>
            </a:r>
            <a:r>
              <a:rPr lang="tr-TR" sz="4400" b="1" i="1" dirty="0">
                <a:solidFill>
                  <a:schemeClr val="accent1"/>
                </a:solidFill>
                <a:latin typeface="Times New Roman" panose="02020603050405020304" pitchFamily="18" charset="0"/>
                <a:ea typeface="Times New Roman"/>
                <a:cs typeface="Times New Roman" panose="02020603050405020304" pitchFamily="18" charset="0"/>
              </a:rPr>
              <a:t>işlendiği tarihten itibaren 2 (iki) yıl </a:t>
            </a:r>
            <a:r>
              <a:rPr lang="tr-TR" sz="4400" dirty="0">
                <a:latin typeface="Times New Roman" panose="02020603050405020304" pitchFamily="18" charset="0"/>
                <a:ea typeface="Times New Roman"/>
                <a:cs typeface="Times New Roman" panose="02020603050405020304" pitchFamily="18" charset="0"/>
              </a:rPr>
              <a:t>geçtikten sonra disiplin cezası verilemez.</a:t>
            </a:r>
          </a:p>
          <a:p>
            <a:pPr marL="685800" indent="-457200" algn="just">
              <a:lnSpc>
                <a:spcPct val="115000"/>
              </a:lnSpc>
              <a:spcAft>
                <a:spcPts val="0"/>
              </a:spcAft>
              <a:buFont typeface="Wingdings" panose="05000000000000000000" pitchFamily="2" charset="2"/>
              <a:buChar char="Ø"/>
            </a:pPr>
            <a:endParaRPr lang="tr-TR" sz="4400" dirty="0" smtClean="0">
              <a:latin typeface="Times New Roman" panose="02020603050405020304" pitchFamily="18" charset="0"/>
              <a:cs typeface="Times New Roman" panose="02020603050405020304" pitchFamily="18" charset="0"/>
            </a:endParaRPr>
          </a:p>
          <a:p>
            <a:endParaRPr lang="tr-TR" sz="44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40</a:t>
            </a:fld>
            <a:endParaRPr lang="en-US" dirty="0"/>
          </a:p>
        </p:txBody>
      </p:sp>
    </p:spTree>
    <p:extLst>
      <p:ext uri="{BB962C8B-B14F-4D97-AF65-F5344CB8AC3E}">
        <p14:creationId xmlns:p14="http://schemas.microsoft.com/office/powerpoint/2010/main" val="156878480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2800" dirty="0">
                <a:latin typeface="Bodoni MT" panose="02070603080606020203" pitchFamily="18" charset="0"/>
                <a:ea typeface="Times New Roman"/>
                <a:cs typeface="Times New Roman"/>
              </a:rPr>
              <a:t>Yukarıda belirtilen süreler dışında 657 sayılı </a:t>
            </a:r>
            <a:r>
              <a:rPr lang="tr-TR" sz="2800" dirty="0" err="1">
                <a:latin typeface="Bodoni MT" panose="02070603080606020203" pitchFamily="18" charset="0"/>
                <a:ea typeface="Times New Roman"/>
                <a:cs typeface="Times New Roman"/>
              </a:rPr>
              <a:t>DMK’da</a:t>
            </a:r>
            <a:r>
              <a:rPr lang="tr-TR" sz="2800" dirty="0">
                <a:latin typeface="Bodoni MT" panose="02070603080606020203" pitchFamily="18" charset="0"/>
                <a:ea typeface="Times New Roman"/>
                <a:cs typeface="Times New Roman"/>
              </a:rPr>
              <a:t> öngörülen </a:t>
            </a:r>
            <a:r>
              <a:rPr lang="tr-TR" sz="2800" dirty="0">
                <a:solidFill>
                  <a:srgbClr val="0070C0"/>
                </a:solidFill>
                <a:latin typeface="Bodoni MT" panose="02070603080606020203" pitchFamily="18" charset="0"/>
                <a:ea typeface="Times New Roman"/>
                <a:cs typeface="Times New Roman"/>
              </a:rPr>
              <a:t>diğer sürelerin ihlâli disiplin soruşturması ve cezasını zamanaşımına uğratmaz.</a:t>
            </a:r>
            <a:r>
              <a:rPr lang="tr-TR" sz="2800" dirty="0">
                <a:latin typeface="Bodoni MT" panose="02070603080606020203" pitchFamily="18" charset="0"/>
                <a:ea typeface="Times New Roman"/>
                <a:cs typeface="Times New Roman"/>
              </a:rPr>
              <a:t> Bu süreler, hizmet içi düzenleyici sürelerdir. </a:t>
            </a:r>
          </a:p>
          <a:p>
            <a:pPr algn="just"/>
            <a:endParaRPr lang="tr-TR" sz="2800" dirty="0" smtClean="0">
              <a:latin typeface="Bodoni MT" panose="02070603080606020203" pitchFamily="18" charset="0"/>
              <a:ea typeface="Times New Roman"/>
              <a:cs typeface="Times New Roman"/>
            </a:endParaRPr>
          </a:p>
          <a:p>
            <a:pPr algn="just"/>
            <a:r>
              <a:rPr lang="tr-TR" sz="2800" dirty="0" smtClean="0">
                <a:latin typeface="Bodoni MT" panose="02070603080606020203" pitchFamily="18" charset="0"/>
                <a:ea typeface="Times New Roman"/>
                <a:cs typeface="Times New Roman"/>
              </a:rPr>
              <a:t>(</a:t>
            </a:r>
            <a:r>
              <a:rPr lang="tr-TR" sz="2800" dirty="0">
                <a:latin typeface="Bodoni MT" panose="02070603080606020203" pitchFamily="18" charset="0"/>
                <a:ea typeface="Times New Roman"/>
                <a:cs typeface="Times New Roman"/>
              </a:rPr>
              <a:t>Örneğin soruşturma raporunun disiplin amirine tevdiinden itibaren 15 gün içerisinde karar vermemesi, soruşturmayı zamanaşımına uğratmaz.)</a:t>
            </a:r>
          </a:p>
          <a:p>
            <a:pPr algn="just"/>
            <a:endParaRPr lang="tr-TR" sz="28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41</a:t>
            </a:fld>
            <a:endParaRPr lang="en-US" dirty="0"/>
          </a:p>
        </p:txBody>
      </p:sp>
    </p:spTree>
    <p:extLst>
      <p:ext uri="{BB962C8B-B14F-4D97-AF65-F5344CB8AC3E}">
        <p14:creationId xmlns:p14="http://schemas.microsoft.com/office/powerpoint/2010/main" val="173607113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81192" y="2180496"/>
            <a:ext cx="11029615" cy="4569928"/>
          </a:xfrm>
        </p:spPr>
        <p:txBody>
          <a:bodyPr>
            <a:noAutofit/>
          </a:bodyPr>
          <a:lstStyle/>
          <a:p>
            <a:pPr marL="0" indent="0" algn="just">
              <a:buNone/>
            </a:pPr>
            <a:r>
              <a:rPr lang="tr-TR" sz="2000" dirty="0"/>
              <a:t>Danıştay 8. Dairesinin 17.09.1991 tarihli ve E:1991/1370, </a:t>
            </a:r>
            <a:r>
              <a:rPr lang="tr-TR" sz="2000" dirty="0" smtClean="0"/>
              <a:t>K:1991/1358</a:t>
            </a:r>
          </a:p>
          <a:p>
            <a:pPr algn="just"/>
            <a:r>
              <a:rPr lang="tr-TR" sz="2000" dirty="0"/>
              <a:t>İki kuralın birlikte incelenmesinden; ilgilinin son savunması da alınarak her türlü usul ve işlemleri tamamlanmış olan bir soruşturmada disiplin amiri veya kurulunun kararını belli süre içinde vermemesi durumunda, hakkında soruşturma açılanların tedirgin olacağı ve uzun süre baskı altında tutulmalarının önlenmesi amacıyla 15 gün içinde karar verilmesi zorunluluğunun getirildiği, bu sürenin ceza verme yetkisini kaldıran bir niteliği bulunmadığı, aksine disiplin amiri ve kurullarını kısa sürede karar vermeye zorlayıcı nitelikte olduğu bu sürenin dışında karar verilmesinin disiplin cezasını </a:t>
            </a:r>
            <a:r>
              <a:rPr lang="tr-TR" sz="2000" dirty="0" err="1"/>
              <a:t>kusurlandırıcı</a:t>
            </a:r>
            <a:r>
              <a:rPr lang="tr-TR" sz="2000" dirty="0"/>
              <a:t> bir durum olamayacağı, sadece, ilgili amir veya kurulun görevini belli süre içinde yapmaması nedeniyle sorumluluğunun doğacağı açıktır.</a:t>
            </a:r>
          </a:p>
          <a:p>
            <a:pPr algn="just"/>
            <a:r>
              <a:rPr lang="tr-TR" sz="2000" dirty="0"/>
              <a:t>Yasanın 128. maddesinde </a:t>
            </a:r>
            <a:r>
              <a:rPr lang="tr-TR" sz="2000" dirty="0">
                <a:solidFill>
                  <a:srgbClr val="0070C0"/>
                </a:solidFill>
              </a:rPr>
              <a:t>disiplin amiri veya kurullarına karar vermek için tanınan süreler, idarenin iç işleyişi ve düzeni ile ilgili olduğundan, bu süre geçirildikten sonra ceza verilmiş olmasında yasaya aykırılık olmadığı gözetilmeden dava konusu işlemi iptal eden İdare Mahkemesi kararında hukuka uyarlık bulunmamaktadır.</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42</a:t>
            </a:fld>
            <a:endParaRPr lang="en-US" dirty="0"/>
          </a:p>
        </p:txBody>
      </p:sp>
    </p:spTree>
    <p:extLst>
      <p:ext uri="{BB962C8B-B14F-4D97-AF65-F5344CB8AC3E}">
        <p14:creationId xmlns:p14="http://schemas.microsoft.com/office/powerpoint/2010/main" val="162710168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latin typeface="Bodoni MT" panose="02070603080606020203" pitchFamily="18" charset="0"/>
              </a:rPr>
              <a:t>ZAMANAŞIMI (Örnek)</a:t>
            </a:r>
            <a:endParaRPr lang="tr-TR" dirty="0"/>
          </a:p>
        </p:txBody>
      </p:sp>
      <p:sp>
        <p:nvSpPr>
          <p:cNvPr id="3" name="İçerik Yer Tutucusu 2"/>
          <p:cNvSpPr>
            <a:spLocks noGrp="1"/>
          </p:cNvSpPr>
          <p:nvPr>
            <p:ph idx="1"/>
          </p:nvPr>
        </p:nvSpPr>
        <p:spPr/>
        <p:txBody>
          <a:bodyPr>
            <a:noAutofit/>
          </a:bodyPr>
          <a:lstStyle/>
          <a:p>
            <a:pPr algn="just">
              <a:buFont typeface="Wingdings" panose="05000000000000000000" pitchFamily="2" charset="2"/>
              <a:buChar char="Ø"/>
            </a:pPr>
            <a:r>
              <a:rPr lang="tr-TR" altLang="tr-TR" sz="2400" b="1" dirty="0">
                <a:latin typeface="Bodoni MT" panose="02070603080606020203" pitchFamily="18" charset="0"/>
              </a:rPr>
              <a:t>	</a:t>
            </a:r>
            <a:r>
              <a:rPr lang="tr-TR" altLang="tr-TR" sz="2400" dirty="0">
                <a:latin typeface="Bodoni MT" panose="02070603080606020203" pitchFamily="18" charset="0"/>
              </a:rPr>
              <a:t>11.12.2017 tarihinde Memur (A) tarafından kurumca belirlenen tasarruf tedbirlerine riayet etmemesinden dolayı uyarma cezasıyla karşı karşıya kalacağından; </a:t>
            </a:r>
            <a:r>
              <a:rPr lang="tr-TR" altLang="tr-TR" sz="2400" b="1" dirty="0">
                <a:latin typeface="Bodoni MT" panose="02070603080606020203" pitchFamily="18" charset="0"/>
              </a:rPr>
              <a:t>(DMK 125A/h), </a:t>
            </a:r>
            <a:r>
              <a:rPr lang="tr-TR" altLang="tr-TR" sz="2400" dirty="0">
                <a:latin typeface="Bodoni MT" panose="02070603080606020203" pitchFamily="18" charset="0"/>
              </a:rPr>
              <a:t>11.01.2018 tarihine kadar disiplin soruşturmasına başlanılması gereklidir. </a:t>
            </a:r>
          </a:p>
          <a:p>
            <a:pPr algn="just">
              <a:buFont typeface="Wingdings" panose="05000000000000000000" pitchFamily="2" charset="2"/>
              <a:buChar char="Ø"/>
            </a:pPr>
            <a:r>
              <a:rPr lang="tr-TR" altLang="tr-TR" sz="2400" dirty="0">
                <a:latin typeface="Bodoni MT" panose="02070603080606020203" pitchFamily="18" charset="0"/>
              </a:rPr>
              <a:t>	11.12.2017 tarihinde amirlerine, maiyetindekilere ve iş sahiplerine fiili tecavüzde bulunan Memur (B) devlet memurluğundan çıkarma cezasını gerektiren cezayla karşıya kalacağından, 11.06.2018 tarihine kadar disiplin soruşturmasına başlanılması gereklidir. (</a:t>
            </a:r>
            <a:r>
              <a:rPr lang="tr-TR" altLang="tr-TR" sz="2400" b="1" dirty="0">
                <a:latin typeface="Bodoni MT" panose="02070603080606020203" pitchFamily="18" charset="0"/>
              </a:rPr>
              <a:t>soruşturmaya başlama  zamanaşımı</a:t>
            </a:r>
            <a:r>
              <a:rPr lang="tr-TR" altLang="tr-TR" sz="2400" dirty="0">
                <a:latin typeface="Bodoni MT" panose="02070603080606020203" pitchFamily="18" charset="0"/>
              </a:rPr>
              <a:t>)</a:t>
            </a:r>
          </a:p>
          <a:p>
            <a:pPr algn="just">
              <a:buFont typeface="Wingdings" panose="05000000000000000000" pitchFamily="2" charset="2"/>
              <a:buChar char="Ø"/>
            </a:pPr>
            <a:r>
              <a:rPr lang="tr-TR" altLang="tr-TR" sz="2400" dirty="0">
                <a:latin typeface="Bodoni MT" panose="02070603080606020203" pitchFamily="18" charset="0"/>
              </a:rPr>
              <a:t>	11.12.2019 tarihine kadar konu ile ilgili soruşturma tamamlanıp cezaya ilişkin işlem tesis edilmesi gerekir. (</a:t>
            </a:r>
            <a:r>
              <a:rPr lang="tr-TR" altLang="tr-TR" sz="2400" b="1" dirty="0">
                <a:latin typeface="Bodoni MT" panose="02070603080606020203" pitchFamily="18" charset="0"/>
              </a:rPr>
              <a:t>ceza verme </a:t>
            </a:r>
            <a:r>
              <a:rPr lang="tr-TR" altLang="tr-TR" sz="2400" b="1" dirty="0" smtClean="0">
                <a:latin typeface="Bodoni MT" panose="02070603080606020203" pitchFamily="18" charset="0"/>
              </a:rPr>
              <a:t>zamanaşımı</a:t>
            </a:r>
            <a:r>
              <a:rPr lang="tr-TR" altLang="tr-TR" sz="2400" dirty="0" smtClean="0">
                <a:latin typeface="Bodoni MT" panose="02070603080606020203" pitchFamily="18" charset="0"/>
              </a:rPr>
              <a:t>)</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43</a:t>
            </a:fld>
            <a:endParaRPr lang="en-US" dirty="0"/>
          </a:p>
        </p:txBody>
      </p:sp>
    </p:spTree>
    <p:extLst>
      <p:ext uri="{BB962C8B-B14F-4D97-AF65-F5344CB8AC3E}">
        <p14:creationId xmlns:p14="http://schemas.microsoft.com/office/powerpoint/2010/main" val="19091335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t>“… Disiplin cezasını gerektiren fiil ve hâllerin işlendiği tarihten itibaren </a:t>
            </a:r>
            <a:r>
              <a:rPr lang="tr-TR" sz="3200" dirty="0">
                <a:solidFill>
                  <a:srgbClr val="0070C0"/>
                </a:solidFill>
              </a:rPr>
              <a:t>iki yıl geçtikten sonra, disiplin cezası verilemeyeceği</a:t>
            </a:r>
            <a:r>
              <a:rPr lang="tr-TR" sz="3200" dirty="0"/>
              <a:t>…” </a:t>
            </a:r>
            <a:r>
              <a:rPr lang="tr-TR" sz="3200" b="1" dirty="0"/>
              <a:t>(Danıştay 12. Dairesi’nin 12/10/2010 tarihli ve 2009/6216 esas, )</a:t>
            </a:r>
            <a:endParaRPr lang="tr-TR" sz="32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44</a:t>
            </a:fld>
            <a:endParaRPr lang="en-US" dirty="0"/>
          </a:p>
        </p:txBody>
      </p:sp>
    </p:spTree>
    <p:extLst>
      <p:ext uri="{BB962C8B-B14F-4D97-AF65-F5344CB8AC3E}">
        <p14:creationId xmlns:p14="http://schemas.microsoft.com/office/powerpoint/2010/main" val="180999862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sz="3200" dirty="0"/>
              <a:t>657 sayılı Yasanın 2670 sayılı Yasa ile değişik 127. maddesinde yer alan zamanaşımı hükmü uyarınca </a:t>
            </a:r>
            <a:r>
              <a:rPr lang="tr-TR" sz="3200" dirty="0">
                <a:solidFill>
                  <a:srgbClr val="0070C0"/>
                </a:solidFill>
              </a:rPr>
              <a:t>soruşturma zamanaşımı süresi geçmiş olduğundan dava konusu işlem bu yönüyle yasaya aykırı olup</a:t>
            </a:r>
            <a:r>
              <a:rPr lang="tr-TR" sz="3200" dirty="0"/>
              <a:t>, belirtilen husus dikkate alınıp karar verilmesi gerekirken işin esası incelenip davanın reddi yönünde verilen… İdare Mahkemesinin 9.6.1988 günlü ve E: 1988/45, K: 1988/306 sayılı kararında hukuki isabet görülmemektedir”(Danıştay   10. Dairesinin  E:1988/2495  K:1991/1002  T.20.3.1991)</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45</a:t>
            </a:fld>
            <a:endParaRPr lang="en-US" dirty="0"/>
          </a:p>
        </p:txBody>
      </p:sp>
    </p:spTree>
    <p:extLst>
      <p:ext uri="{BB962C8B-B14F-4D97-AF65-F5344CB8AC3E}">
        <p14:creationId xmlns:p14="http://schemas.microsoft.com/office/powerpoint/2010/main" val="190075744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81193" y="2736178"/>
            <a:ext cx="11029615" cy="3678303"/>
          </a:xfrm>
        </p:spPr>
        <p:txBody>
          <a:bodyPr>
            <a:noAutofit/>
          </a:bodyPr>
          <a:lstStyle/>
          <a:p>
            <a:pPr algn="just"/>
            <a:r>
              <a:rPr lang="tr-TR" sz="3200" dirty="0"/>
              <a:t>“… 657 sayılı Yasa’nın zamanaşımı başlıklı 127. maddesinde düzenlenen ve ilgililer bakımından güvence niteliği taşıyan zamanaşımı sürelerinin, kamu düzenine ilişkin olması nedeniyle </a:t>
            </a:r>
            <a:r>
              <a:rPr lang="tr-TR" sz="3200" dirty="0">
                <a:solidFill>
                  <a:srgbClr val="0070C0"/>
                </a:solidFill>
              </a:rPr>
              <a:t>disiplin soruşturmasını açmaya yetkili amirlerce uyulması zorunlu olan süreler olduğu ve anılan kanunda öngörülmüş olan 1 ve 6 aylık zamanaşımı süresi geçirildikten sonra yapılan disiplin soruşturması neticesinde verilen disiplin cezasının hukuka aykırı olacağı</a:t>
            </a:r>
            <a:r>
              <a:rPr lang="tr-TR" sz="3200" dirty="0"/>
              <a:t>…” </a:t>
            </a:r>
            <a:r>
              <a:rPr lang="tr-TR" sz="3200" b="1" dirty="0"/>
              <a:t>(Danıştay 12. Dairesi’nin 21/03/2012 tarihli ve 2011/6930 esas, 2012/1639;)</a:t>
            </a:r>
            <a:endParaRPr lang="tr-TR" sz="32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46</a:t>
            </a:fld>
            <a:endParaRPr lang="en-US" dirty="0"/>
          </a:p>
        </p:txBody>
      </p:sp>
    </p:spTree>
    <p:extLst>
      <p:ext uri="{BB962C8B-B14F-4D97-AF65-F5344CB8AC3E}">
        <p14:creationId xmlns:p14="http://schemas.microsoft.com/office/powerpoint/2010/main" val="93006621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SORUŞTURMACININ HAREKET TARZI, HAZIRLIK AŞAMASI VE İZLENECEK YOL</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2460396"/>
            <a:ext cx="11029615" cy="3678303"/>
          </a:xfrm>
        </p:spPr>
        <p:txBody>
          <a:bodyPr>
            <a:noAutofit/>
          </a:bodyPr>
          <a:lstStyle/>
          <a:p>
            <a:pPr algn="just" hangingPunct="0"/>
            <a:r>
              <a:rPr lang="tr-TR" sz="2400" dirty="0"/>
              <a:t> Soruşturmayı yürüten </a:t>
            </a:r>
            <a:r>
              <a:rPr lang="tr-TR" sz="2400" dirty="0" smtClean="0"/>
              <a:t>müfettiş/muhakkik, </a:t>
            </a:r>
            <a:r>
              <a:rPr lang="tr-TR" sz="2400" dirty="0"/>
              <a:t>öncelikle onayı vermeye yetkili makam tarafından verilen yazılı emir ve varsa ekli belgeleri inceleyerek çalışmalarını ne şekilde yürüteceği konusunda </a:t>
            </a:r>
            <a:r>
              <a:rPr lang="tr-TR" sz="2400" dirty="0">
                <a:solidFill>
                  <a:srgbClr val="0070C0"/>
                </a:solidFill>
              </a:rPr>
              <a:t>bir ön hazırlık yapmalı</a:t>
            </a:r>
            <a:r>
              <a:rPr lang="tr-TR" sz="2400" dirty="0"/>
              <a:t>, iddiaların göreviyle ilgili olup olmadığını </a:t>
            </a:r>
            <a:r>
              <a:rPr lang="tr-TR" sz="2400" dirty="0" smtClean="0"/>
              <a:t>saptamak suretiyle </a:t>
            </a:r>
            <a:r>
              <a:rPr lang="tr-TR" sz="2400" dirty="0"/>
              <a:t>olaya ve duruma uygun bir plan hazırlamalıdır. </a:t>
            </a:r>
            <a:endParaRPr lang="tr-TR" sz="2400" dirty="0" smtClean="0"/>
          </a:p>
          <a:p>
            <a:pPr algn="just" hangingPunct="0"/>
            <a:endParaRPr lang="tr-TR" sz="2400" dirty="0"/>
          </a:p>
          <a:p>
            <a:pPr algn="just" hangingPunct="0"/>
            <a:r>
              <a:rPr lang="tr-TR" sz="2400" dirty="0" smtClean="0"/>
              <a:t>Bu </a:t>
            </a:r>
            <a:r>
              <a:rPr lang="tr-TR" sz="2400" dirty="0"/>
              <a:t>planlar yapılırken </a:t>
            </a:r>
            <a:r>
              <a:rPr lang="tr-TR" sz="2400" dirty="0" smtClean="0"/>
              <a:t>ilk bilgilerin neler </a:t>
            </a:r>
            <a:r>
              <a:rPr lang="tr-TR" sz="2400" dirty="0"/>
              <a:t>olduğu, işleme kimden, hangi konudan başlanılması ve inceleme/soruşturmanın ne zaman, nerede veya nerelerde yapılması gerektiği, </a:t>
            </a:r>
            <a:r>
              <a:rPr lang="tr-TR" sz="2400" dirty="0">
                <a:solidFill>
                  <a:srgbClr val="0070C0"/>
                </a:solidFill>
              </a:rPr>
              <a:t>uzman görüşüne ihtiyaç duyulup duyulmayacağı</a:t>
            </a:r>
            <a:r>
              <a:rPr lang="tr-TR" sz="2400" dirty="0"/>
              <a:t>, olayla ilgili gerekli kaynak, belge ve kayıtların neler olabileceği, bunların inceleme, görülme ve tespit edilme önceliği, hangi safhalarda ve </a:t>
            </a:r>
            <a:r>
              <a:rPr lang="tr-TR" sz="2400" dirty="0">
                <a:solidFill>
                  <a:srgbClr val="0070C0"/>
                </a:solidFill>
              </a:rPr>
              <a:t>kimlere yazılı soru veya ifade zaptı yapılacağı </a:t>
            </a:r>
            <a:r>
              <a:rPr lang="tr-TR" sz="2400" dirty="0"/>
              <a:t>gibi hususlar göz önünde bulundurulmalıdır.</a:t>
            </a:r>
            <a:endParaRPr lang="tr-TR" sz="24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47</a:t>
            </a:fld>
            <a:endParaRPr lang="en-US" dirty="0"/>
          </a:p>
        </p:txBody>
      </p:sp>
    </p:spTree>
    <p:extLst>
      <p:ext uri="{BB962C8B-B14F-4D97-AF65-F5344CB8AC3E}">
        <p14:creationId xmlns:p14="http://schemas.microsoft.com/office/powerpoint/2010/main" val="13713245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sz="2800" dirty="0"/>
              <a:t>Çalışmalarda, </a:t>
            </a:r>
            <a:r>
              <a:rPr lang="tr-TR" sz="2800" dirty="0">
                <a:solidFill>
                  <a:srgbClr val="0070C0"/>
                </a:solidFill>
              </a:rPr>
              <a:t>maddî delillere öncelik tanımak </a:t>
            </a:r>
            <a:r>
              <a:rPr lang="tr-TR" sz="2800" dirty="0"/>
              <a:t>genellikle en uygun davranıştır. Bu bir binanın veya aracın amacına uygun olarak kullanılmadığı şeklindeki bir ihbara dayalı maddî delil olabileceği gibi ilgili resmi defter ve evrak da olabilir. </a:t>
            </a:r>
            <a:endParaRPr lang="tr-TR" sz="2800" dirty="0" smtClean="0"/>
          </a:p>
          <a:p>
            <a:pPr algn="just"/>
            <a:r>
              <a:rPr lang="tr-TR" sz="2800" dirty="0" smtClean="0"/>
              <a:t>İnceleme/soruşturmanın </a:t>
            </a:r>
            <a:r>
              <a:rPr lang="tr-TR" sz="2800" dirty="0"/>
              <a:t>başlangıcında veya daha sonraki aşamalarında </a:t>
            </a:r>
            <a:r>
              <a:rPr lang="tr-TR" sz="2800" dirty="0">
                <a:solidFill>
                  <a:srgbClr val="0070C0"/>
                </a:solidFill>
              </a:rPr>
              <a:t>maddi kanıtlara daima öncelik tanımak, bunları mahallinde müşahede ve tespit etmek veya el koymak sağlıklı bir işlem yürütmek</a:t>
            </a:r>
            <a:r>
              <a:rPr lang="tr-TR" sz="2800" dirty="0"/>
              <a:t> bakımından önemlidir.</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48</a:t>
            </a:fld>
            <a:endParaRPr lang="en-US" dirty="0"/>
          </a:p>
        </p:txBody>
      </p:sp>
    </p:spTree>
    <p:extLst>
      <p:ext uri="{BB962C8B-B14F-4D97-AF65-F5344CB8AC3E}">
        <p14:creationId xmlns:p14="http://schemas.microsoft.com/office/powerpoint/2010/main" val="15886780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2193943"/>
            <a:ext cx="11029615" cy="3678303"/>
          </a:xfrm>
        </p:spPr>
        <p:txBody>
          <a:bodyPr>
            <a:normAutofit/>
          </a:bodyPr>
          <a:lstStyle/>
          <a:p>
            <a:pPr algn="just"/>
            <a:r>
              <a:rPr lang="tr-TR" sz="3200" dirty="0"/>
              <a:t>Bununla beraber soruşturma ile ilgili bulunan bazı kimselerin dikkatlerini çekmemek veya olumsuz tutum ve davranışlara meydan vermemek için </a:t>
            </a:r>
            <a:r>
              <a:rPr lang="tr-TR" sz="3200" dirty="0">
                <a:solidFill>
                  <a:srgbClr val="0070C0"/>
                </a:solidFill>
              </a:rPr>
              <a:t>maddi delillerin soruşturmanın bir başka aşamasında veya sonunda görülecek şekilde planlanması </a:t>
            </a:r>
            <a:r>
              <a:rPr lang="tr-TR" sz="3200" dirty="0"/>
              <a:t>da mümkündür.</a:t>
            </a:r>
            <a:endParaRPr lang="tr-TR" sz="32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49</a:t>
            </a:fld>
            <a:endParaRPr lang="en-US" dirty="0"/>
          </a:p>
        </p:txBody>
      </p:sp>
    </p:spTree>
    <p:extLst>
      <p:ext uri="{BB962C8B-B14F-4D97-AF65-F5344CB8AC3E}">
        <p14:creationId xmlns:p14="http://schemas.microsoft.com/office/powerpoint/2010/main" val="187663277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Örnek Yargı Kararları (1)</a:t>
            </a:r>
            <a:endParaRPr lang="tr-TR" dirty="0"/>
          </a:p>
        </p:txBody>
      </p:sp>
      <p:sp>
        <p:nvSpPr>
          <p:cNvPr id="3" name="İçerik Yer Tutucusu 2"/>
          <p:cNvSpPr>
            <a:spLocks noGrp="1"/>
          </p:cNvSpPr>
          <p:nvPr>
            <p:ph idx="1"/>
          </p:nvPr>
        </p:nvSpPr>
        <p:spPr>
          <a:xfrm>
            <a:off x="581192" y="1715956"/>
            <a:ext cx="11029615" cy="5142044"/>
          </a:xfrm>
        </p:spPr>
        <p:txBody>
          <a:bodyPr>
            <a:noAutofit/>
          </a:bodyPr>
          <a:lstStyle/>
          <a:p>
            <a:pPr algn="just"/>
            <a:r>
              <a:rPr lang="tr-TR" sz="2200" dirty="0"/>
              <a:t>“Olayda, 11.1.2007 tarihinde davacı hakkında şikayet dilekçesinin … Eğitim ve Araştırma Hastanesine verilmiş olması karşısında, yukarıda aktarılan Yönetmelik hükümlerine göre, davacının disiplin amiri olan … Hastanesi Eğitim ve Araştırma Hastanesi başhekimi tarafından bir ay içerisinde en geç 10.2.2007 tarihine kadar usulüne uygun bir soruşturmacı tayin edilerek soruşturmaya başlanılması gerekirken, bu süre geçirildikten sonra Sağlık Bakanı tarafından 28.2.2007 tarihinde verilen soruşturma onayı ile yapılan disiplin soruşturmasında disiplin soruşturma zamanaşımına ilişkin bir aylık sürenin </a:t>
            </a:r>
            <a:r>
              <a:rPr lang="tr-TR" sz="2200" dirty="0" smtClean="0"/>
              <a:t>geçirildiği görülmektedir. </a:t>
            </a:r>
            <a:r>
              <a:rPr lang="tr-TR" sz="2200" dirty="0"/>
              <a:t/>
            </a:r>
            <a:br>
              <a:rPr lang="tr-TR" sz="2200" dirty="0"/>
            </a:br>
            <a:endParaRPr lang="tr-TR" sz="2200" dirty="0" smtClean="0"/>
          </a:p>
          <a:p>
            <a:pPr algn="just"/>
            <a:r>
              <a:rPr lang="tr-TR" sz="2200" dirty="0" smtClean="0"/>
              <a:t>Bu </a:t>
            </a:r>
            <a:r>
              <a:rPr lang="tr-TR" sz="2200" dirty="0"/>
              <a:t>durumda, </a:t>
            </a:r>
            <a:r>
              <a:rPr lang="tr-TR" sz="2200" dirty="0">
                <a:solidFill>
                  <a:srgbClr val="0070C0"/>
                </a:solidFill>
              </a:rPr>
              <a:t>disiplin soruşturma zamanaşımı geçirildikten sonra alınan olura dayanılarak soruşturma yapılmış olması ve soruşturma onayında bulunmayan konu hakkında da soruşturma yapılarak düzenlenen raporda yer alan öneri doğrultusunda verilen disiplin cezasında hukuka uyarlık</a:t>
            </a:r>
            <a:r>
              <a:rPr lang="tr-TR" sz="2200" dirty="0"/>
              <a:t>, davanın reddi yolundaki İdare Mahkemesi kararında da isabet görülmemiştir” </a:t>
            </a:r>
            <a:r>
              <a:rPr lang="tr-TR" sz="2200" b="1" dirty="0"/>
              <a:t>(  Danıştay 12. Daire 2008/6979 E. 2009/854 K)</a:t>
            </a:r>
            <a:endParaRPr lang="tr-TR" sz="2200"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34728301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2180496"/>
            <a:ext cx="11029615" cy="4475798"/>
          </a:xfrm>
        </p:spPr>
        <p:txBody>
          <a:bodyPr>
            <a:noAutofit/>
          </a:bodyPr>
          <a:lstStyle/>
          <a:p>
            <a:pPr algn="just"/>
            <a:r>
              <a:rPr lang="tr-TR" sz="2400" dirty="0">
                <a:solidFill>
                  <a:srgbClr val="0070C0"/>
                </a:solidFill>
              </a:rPr>
              <a:t>Ana plânın her safhası bittiğinde</a:t>
            </a:r>
            <a:r>
              <a:rPr lang="tr-TR" sz="2400" dirty="0"/>
              <a:t>, örneğin muhbirin ilk ifadesi alınarak gösterdiği tanıklar dinlendikten, verdiği belge ve bilgiler değerlendirildikten sonra bu aşamada çalışmalara kısa bir ara verilerek durum değerlendirmesi yapılmalı ve buna göre plan yeniden gözden geçirilmelidir. </a:t>
            </a:r>
            <a:endParaRPr lang="tr-TR" sz="2400" dirty="0" smtClean="0"/>
          </a:p>
          <a:p>
            <a:pPr algn="just"/>
            <a:r>
              <a:rPr lang="tr-TR" sz="2400" dirty="0" smtClean="0"/>
              <a:t>Yeni </a:t>
            </a:r>
            <a:r>
              <a:rPr lang="tr-TR" sz="2400" dirty="0"/>
              <a:t>kişi, tanık, şüpheli/sanık, bilirkişi ve belge ortaya çıktığında da bir du­rum değerlendirmesi yapılmalıdır. Zira, hemen her inceleme/soruşturmada, dinlenen muhbir/müşteki veya ilk tanıkların ve görülen belgelerin her biri, yeni tanık ve belgeler serisinin doğmasına yol açabilmektedir. </a:t>
            </a:r>
            <a:endParaRPr lang="tr-TR" sz="2400" dirty="0" smtClean="0"/>
          </a:p>
          <a:p>
            <a:pPr algn="just"/>
            <a:r>
              <a:rPr lang="tr-TR" sz="2400" dirty="0" smtClean="0"/>
              <a:t>Bu </a:t>
            </a:r>
            <a:r>
              <a:rPr lang="tr-TR" sz="2400" dirty="0"/>
              <a:t>durumda soruşturma, sürekli olarak incelemeci/soruşturmacının kontrolü altında ve sistemli bir şekilde yürütülmüş, unutulan veya atlanılan bir nokta bırakılmamış olacaktır.</a:t>
            </a:r>
            <a:endParaRPr lang="tr-TR" sz="24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50</a:t>
            </a:fld>
            <a:endParaRPr lang="en-US" dirty="0"/>
          </a:p>
        </p:txBody>
      </p:sp>
    </p:spTree>
    <p:extLst>
      <p:ext uri="{BB962C8B-B14F-4D97-AF65-F5344CB8AC3E}">
        <p14:creationId xmlns:p14="http://schemas.microsoft.com/office/powerpoint/2010/main" val="20418837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4400" dirty="0"/>
              <a:t>Görevliler, çalışmalarının hiçbir aşamasında, hatta hiç bir zaman işlem ve gelişmelerle ilgili </a:t>
            </a:r>
            <a:r>
              <a:rPr lang="tr-TR" sz="4400" dirty="0">
                <a:solidFill>
                  <a:srgbClr val="0070C0"/>
                </a:solidFill>
              </a:rPr>
              <a:t>kanaatini, görüştüğü yetkililer dahil kimseye açıklamamalıdır.</a:t>
            </a:r>
            <a:endParaRPr lang="tr-TR" sz="4400" dirty="0">
              <a:solidFill>
                <a:srgbClr val="0070C0"/>
              </a:solidFill>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51</a:t>
            </a:fld>
            <a:endParaRPr lang="en-US" dirty="0"/>
          </a:p>
        </p:txBody>
      </p:sp>
    </p:spTree>
    <p:extLst>
      <p:ext uri="{BB962C8B-B14F-4D97-AF65-F5344CB8AC3E}">
        <p14:creationId xmlns:p14="http://schemas.microsoft.com/office/powerpoint/2010/main" val="35445730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2180496"/>
            <a:ext cx="11029615" cy="4354775"/>
          </a:xfrm>
        </p:spPr>
        <p:txBody>
          <a:bodyPr>
            <a:noAutofit/>
          </a:bodyPr>
          <a:lstStyle/>
          <a:p>
            <a:pPr algn="just"/>
            <a:r>
              <a:rPr lang="tr-TR" sz="2800" dirty="0"/>
              <a:t>İnceleme-soruşturma ve ön inceleme çalışmaları sırasında, sırasıyla şikayetçi, muhbir, tanık ve şüphelilerin/sanıkların </a:t>
            </a:r>
            <a:r>
              <a:rPr lang="tr-TR" sz="2800" dirty="0">
                <a:solidFill>
                  <a:srgbClr val="0070C0"/>
                </a:solidFill>
              </a:rPr>
              <a:t>ifadeleri tek tek alınmalıdır.</a:t>
            </a:r>
            <a:r>
              <a:rPr lang="tr-TR" sz="2800" dirty="0"/>
              <a:t> </a:t>
            </a:r>
            <a:endParaRPr lang="tr-TR" sz="2800" dirty="0" smtClean="0"/>
          </a:p>
          <a:p>
            <a:pPr algn="just"/>
            <a:r>
              <a:rPr lang="tr-TR" sz="2800" dirty="0" smtClean="0"/>
              <a:t>İfadeleri </a:t>
            </a:r>
            <a:r>
              <a:rPr lang="tr-TR" sz="2800" dirty="0"/>
              <a:t>alınmak için kişilere verilen </a:t>
            </a:r>
            <a:r>
              <a:rPr lang="tr-TR" sz="2800" dirty="0">
                <a:solidFill>
                  <a:srgbClr val="0070C0"/>
                </a:solidFill>
              </a:rPr>
              <a:t>randevuların çakışmamasına </a:t>
            </a:r>
            <a:r>
              <a:rPr lang="tr-TR" sz="2800" dirty="0"/>
              <a:t>özen gösterilmelidir. </a:t>
            </a:r>
            <a:endParaRPr lang="tr-TR" sz="2800" dirty="0" smtClean="0"/>
          </a:p>
          <a:p>
            <a:pPr algn="just"/>
            <a:r>
              <a:rPr lang="tr-TR" sz="2800" dirty="0" smtClean="0">
                <a:solidFill>
                  <a:srgbClr val="0070C0"/>
                </a:solidFill>
              </a:rPr>
              <a:t>İfade </a:t>
            </a:r>
            <a:r>
              <a:rPr lang="tr-TR" sz="2800" dirty="0">
                <a:solidFill>
                  <a:srgbClr val="0070C0"/>
                </a:solidFill>
              </a:rPr>
              <a:t>alım ortamının sakinliği, güvenliği</a:t>
            </a:r>
            <a:r>
              <a:rPr lang="tr-TR" sz="2800" dirty="0"/>
              <a:t> ve dışarıdan dinlenilebilir olmaması mümkün olabildiği ölçüde sağlanmalıdır. </a:t>
            </a:r>
            <a:endParaRPr lang="tr-TR" sz="2800" dirty="0" smtClean="0"/>
          </a:p>
          <a:p>
            <a:pPr algn="just"/>
            <a:r>
              <a:rPr lang="tr-TR" sz="2800" dirty="0" smtClean="0"/>
              <a:t>Bu </a:t>
            </a:r>
            <a:r>
              <a:rPr lang="tr-TR" sz="2800" dirty="0"/>
              <a:t>kişilerin </a:t>
            </a:r>
            <a:r>
              <a:rPr lang="tr-TR" sz="2800" dirty="0">
                <a:solidFill>
                  <a:srgbClr val="0070C0"/>
                </a:solidFill>
              </a:rPr>
              <a:t>birbirleri ile yüzleştirilmeleri</a:t>
            </a:r>
            <a:r>
              <a:rPr lang="tr-TR" sz="2800" dirty="0"/>
              <a:t>, belli bir konu karşısında kasıtlı olarak </a:t>
            </a:r>
            <a:r>
              <a:rPr lang="tr-TR" sz="2800" dirty="0">
                <a:solidFill>
                  <a:srgbClr val="0070C0"/>
                </a:solidFill>
              </a:rPr>
              <a:t>ortak tavır almaları </a:t>
            </a:r>
            <a:r>
              <a:rPr lang="tr-TR" sz="2800" dirty="0"/>
              <a:t>ya da aynı ifadeyi vermeleri gibi durumların ön­lenmesine çalışılmalıdır.</a:t>
            </a:r>
            <a:endParaRPr lang="tr-TR" sz="28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52</a:t>
            </a:fld>
            <a:endParaRPr lang="en-US" dirty="0"/>
          </a:p>
        </p:txBody>
      </p:sp>
    </p:spTree>
    <p:extLst>
      <p:ext uri="{BB962C8B-B14F-4D97-AF65-F5344CB8AC3E}">
        <p14:creationId xmlns:p14="http://schemas.microsoft.com/office/powerpoint/2010/main" val="416199775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2180496"/>
            <a:ext cx="11029615" cy="4502692"/>
          </a:xfrm>
        </p:spPr>
        <p:txBody>
          <a:bodyPr>
            <a:normAutofit/>
          </a:bodyPr>
          <a:lstStyle/>
          <a:p>
            <a:pPr algn="just"/>
            <a:r>
              <a:rPr lang="tr-TR" sz="2400" dirty="0"/>
              <a:t>İnceleme/soruşturmaya varsa muhbir veya şikayetçiden, yoksa tanıklardan </a:t>
            </a:r>
            <a:r>
              <a:rPr lang="tr-TR" sz="2400" b="1" dirty="0"/>
              <a:t> </a:t>
            </a:r>
            <a:r>
              <a:rPr lang="tr-TR" sz="2400" dirty="0"/>
              <a:t>başlayarak, şüpheli/sanık ifadelerinin sona bırakılması usulden olup sanık ifadelerinin yeni tanık ifadelerini gerektirmesi durumunda, konuyu aydınlatıcı nitelikteki bu tür ifadelerin alınmasından sonra gerektiğinde yeniden sanık ifadesine başvurulmalıdır. </a:t>
            </a:r>
            <a:endParaRPr lang="tr-TR" sz="2400" dirty="0" smtClean="0"/>
          </a:p>
          <a:p>
            <a:pPr algn="just"/>
            <a:r>
              <a:rPr lang="tr-TR" sz="2400" dirty="0" smtClean="0"/>
              <a:t>İşlem </a:t>
            </a:r>
            <a:r>
              <a:rPr lang="tr-TR" sz="2400" dirty="0"/>
              <a:t>konularının büyüklük ve küçüklüğü, zaman, kişi faktörleri, adli yönünün bulunup bulunmadığı göz önünde bulundurularak, </a:t>
            </a:r>
            <a:r>
              <a:rPr lang="tr-TR" sz="2400" dirty="0">
                <a:solidFill>
                  <a:srgbClr val="0070C0"/>
                </a:solidFill>
              </a:rPr>
              <a:t>ifadeler, yerine göre yazılı </a:t>
            </a:r>
            <a:r>
              <a:rPr lang="tr-TR" sz="2400" dirty="0"/>
              <a:t>veya ifade zaptı şeklinde alınmalıdır. </a:t>
            </a:r>
            <a:endParaRPr lang="tr-TR" sz="2400" dirty="0" smtClean="0"/>
          </a:p>
          <a:p>
            <a:pPr algn="just"/>
            <a:r>
              <a:rPr lang="tr-TR" sz="2400" dirty="0" smtClean="0"/>
              <a:t>Her </a:t>
            </a:r>
            <a:r>
              <a:rPr lang="tr-TR" sz="2400" dirty="0"/>
              <a:t>iki halde de ifadelerine başvurulan kişilere karşı </a:t>
            </a:r>
            <a:r>
              <a:rPr lang="tr-TR" sz="2400" dirty="0">
                <a:solidFill>
                  <a:srgbClr val="0070C0"/>
                </a:solidFill>
              </a:rPr>
              <a:t>olumlu davranmak</a:t>
            </a:r>
            <a:r>
              <a:rPr lang="tr-TR" sz="2400" dirty="0"/>
              <a:t>, yorgun, tutarsız, sinirli ve özellikle </a:t>
            </a:r>
            <a:r>
              <a:rPr lang="tr-TR" sz="2400" dirty="0">
                <a:solidFill>
                  <a:srgbClr val="0070C0"/>
                </a:solidFill>
              </a:rPr>
              <a:t>yanlı izlenimi uyandırabilecek davranışlardan kaçınmak </a:t>
            </a:r>
            <a:r>
              <a:rPr lang="tr-TR" sz="2400" dirty="0"/>
              <a:t>gerekli ve zorunludur.</a:t>
            </a:r>
            <a:endParaRPr lang="tr-TR" sz="24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53</a:t>
            </a:fld>
            <a:endParaRPr lang="en-US" dirty="0"/>
          </a:p>
        </p:txBody>
      </p:sp>
    </p:spTree>
    <p:extLst>
      <p:ext uri="{BB962C8B-B14F-4D97-AF65-F5344CB8AC3E}">
        <p14:creationId xmlns:p14="http://schemas.microsoft.com/office/powerpoint/2010/main" val="374466955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2180496"/>
            <a:ext cx="11029615" cy="4408563"/>
          </a:xfrm>
        </p:spPr>
        <p:txBody>
          <a:bodyPr>
            <a:normAutofit/>
          </a:bodyPr>
          <a:lstStyle/>
          <a:p>
            <a:pPr algn="just"/>
            <a:r>
              <a:rPr lang="tr-TR" sz="2800" dirty="0"/>
              <a:t> İlgililere yöneltilen sözlü veya yazılı sorular, açık ve anlaşılır olmalı, farklı yorumlanmamalıdır. </a:t>
            </a:r>
            <a:endParaRPr lang="tr-TR" sz="2800" dirty="0" smtClean="0"/>
          </a:p>
          <a:p>
            <a:pPr algn="just"/>
            <a:r>
              <a:rPr lang="tr-TR" sz="2800" dirty="0" smtClean="0"/>
              <a:t>Özellikle </a:t>
            </a:r>
            <a:r>
              <a:rPr lang="tr-TR" sz="2800" dirty="0"/>
              <a:t>ifade zaptı yapılırken, </a:t>
            </a:r>
            <a:r>
              <a:rPr lang="tr-TR" sz="2800" dirty="0" smtClean="0"/>
              <a:t>müfettişçe/muhakkikçe </a:t>
            </a:r>
            <a:r>
              <a:rPr lang="tr-TR" sz="2800" dirty="0"/>
              <a:t>bilinen soruşturmanın aldığı durumla ilgili olmasa bile, </a:t>
            </a:r>
            <a:r>
              <a:rPr lang="tr-TR" sz="2800" dirty="0">
                <a:solidFill>
                  <a:srgbClr val="0070C0"/>
                </a:solidFill>
              </a:rPr>
              <a:t>ifade verenin titizlik gösterdiği görüşlerine veya cümlelerine aynen yer verilmelidir</a:t>
            </a:r>
            <a:r>
              <a:rPr lang="tr-TR" sz="2800" dirty="0"/>
              <a:t>. </a:t>
            </a:r>
            <a:r>
              <a:rPr lang="tr-TR" sz="2800" dirty="0" smtClean="0"/>
              <a:t>Tersine </a:t>
            </a:r>
            <a:r>
              <a:rPr lang="tr-TR" sz="2800" dirty="0"/>
              <a:t>bir davranışın, ifade verenlerin inceleme/soruşturmanın objektifliği, görevlilerin yansızlığı konusundaki inanç ve güvenini sarsabileceği unutulmamalıdır.</a:t>
            </a:r>
            <a:endParaRPr lang="tr-TR" sz="28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54</a:t>
            </a:fld>
            <a:endParaRPr lang="en-US" dirty="0"/>
          </a:p>
        </p:txBody>
      </p:sp>
    </p:spTree>
    <p:extLst>
      <p:ext uri="{BB962C8B-B14F-4D97-AF65-F5344CB8AC3E}">
        <p14:creationId xmlns:p14="http://schemas.microsoft.com/office/powerpoint/2010/main" val="5273651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2180496"/>
            <a:ext cx="11029615" cy="4502692"/>
          </a:xfrm>
        </p:spPr>
        <p:txBody>
          <a:bodyPr>
            <a:normAutofit/>
          </a:bodyPr>
          <a:lstStyle/>
          <a:p>
            <a:pPr algn="just"/>
            <a:r>
              <a:rPr lang="tr-TR" sz="3200" dirty="0"/>
              <a:t>İşlemler sırasında ilgili evrak, konunun ve belgenin önemine göre ya bizzat görülerek raporda gerekli bilgi verilmeli ya da bu belgelerin birer sureti veya asılları alınarak rapora eklenmek suretiyle değerlendirilmelidir. </a:t>
            </a:r>
            <a:endParaRPr lang="tr-TR" sz="3200" dirty="0" smtClean="0"/>
          </a:p>
          <a:p>
            <a:pPr algn="just"/>
            <a:r>
              <a:rPr lang="tr-TR" sz="3200" dirty="0" smtClean="0"/>
              <a:t>İddia </a:t>
            </a:r>
            <a:r>
              <a:rPr lang="tr-TR" sz="3200" dirty="0"/>
              <a:t>konuları tanık ve şüpheli/sanık ifadeleri ile açıklığa kavuşmuş olsa bile  </a:t>
            </a:r>
            <a:r>
              <a:rPr lang="tr-TR" sz="3200" dirty="0">
                <a:solidFill>
                  <a:srgbClr val="0070C0"/>
                </a:solidFill>
              </a:rPr>
              <a:t>rapor ekinde belgelere mutlaka yer verilip değerlendirilmelidir.</a:t>
            </a:r>
          </a:p>
          <a:p>
            <a:pPr algn="just"/>
            <a:endParaRPr lang="tr-TR" sz="32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55</a:t>
            </a:fld>
            <a:endParaRPr lang="en-US" dirty="0"/>
          </a:p>
        </p:txBody>
      </p:sp>
    </p:spTree>
    <p:extLst>
      <p:ext uri="{BB962C8B-B14F-4D97-AF65-F5344CB8AC3E}">
        <p14:creationId xmlns:p14="http://schemas.microsoft.com/office/powerpoint/2010/main" val="64011545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600" dirty="0"/>
              <a:t>Düzenlenen raporlar, açık ve akıcı bir anlatımla anlaşılır şekilde olmalı, yorum ve hükümler ilgili belge ve bilgilere dayandırılmalı ve mantıklı olmalıdır.</a:t>
            </a:r>
            <a:endParaRPr lang="tr-TR" sz="36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56</a:t>
            </a:fld>
            <a:endParaRPr lang="en-US" dirty="0"/>
          </a:p>
        </p:txBody>
      </p:sp>
    </p:spTree>
    <p:extLst>
      <p:ext uri="{BB962C8B-B14F-4D97-AF65-F5344CB8AC3E}">
        <p14:creationId xmlns:p14="http://schemas.microsoft.com/office/powerpoint/2010/main" val="359470444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2344159"/>
            <a:ext cx="11029615" cy="4204559"/>
          </a:xfrm>
        </p:spPr>
        <p:txBody>
          <a:bodyPr>
            <a:noAutofit/>
          </a:bodyPr>
          <a:lstStyle/>
          <a:p>
            <a:pPr algn="just"/>
            <a:r>
              <a:rPr lang="tr-TR" sz="2800" dirty="0"/>
              <a:t>Heyetçe yürütülen işlemlerde heyetin tek organ durumunda oluşu ve aralarında iş bölümü yapmalarının mümkün bulunmayışı nedeniyle </a:t>
            </a:r>
            <a:r>
              <a:rPr lang="tr-TR" sz="2800" dirty="0">
                <a:solidFill>
                  <a:srgbClr val="0070C0"/>
                </a:solidFill>
              </a:rPr>
              <a:t>her türlü işlem birlikte yürütülmeli</a:t>
            </a:r>
            <a:r>
              <a:rPr lang="tr-TR" sz="2800" dirty="0"/>
              <a:t>, üyelerin tümü bir arada olmadan ifade alınması gibi uygulamalara yer verilmemelidir. </a:t>
            </a:r>
            <a:endParaRPr lang="tr-TR" sz="2800" dirty="0" smtClean="0"/>
          </a:p>
          <a:p>
            <a:pPr algn="just"/>
            <a:endParaRPr lang="tr-TR" sz="2800" dirty="0"/>
          </a:p>
          <a:p>
            <a:pPr algn="just"/>
            <a:r>
              <a:rPr lang="tr-TR" sz="2800" dirty="0" smtClean="0"/>
              <a:t>İnceleme/soruşturmalar </a:t>
            </a:r>
            <a:r>
              <a:rPr lang="tr-TR" sz="2800" dirty="0"/>
              <a:t>sırasında, muhatap olunan elemanların görülen hatalarını düzeltmeleri yolunda tavsiye, telkin, açıklama ve ikazlarda bulunulmamalı, meslek açısından uygunsuz hareketlerin düzeltilmesi amacıyla da olsa tartışmaya girilmemeli, bu tür davranışların şikayetçi ve sanıklara itiraz hakkı verebileceği unutulmamalıdır.</a:t>
            </a:r>
            <a:endParaRPr lang="tr-TR" sz="28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57</a:t>
            </a:fld>
            <a:endParaRPr lang="en-US" dirty="0"/>
          </a:p>
        </p:txBody>
      </p:sp>
    </p:spTree>
    <p:extLst>
      <p:ext uri="{BB962C8B-B14F-4D97-AF65-F5344CB8AC3E}">
        <p14:creationId xmlns:p14="http://schemas.microsoft.com/office/powerpoint/2010/main" val="28111518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1869142"/>
            <a:ext cx="11029615" cy="4800600"/>
          </a:xfrm>
        </p:spPr>
        <p:txBody>
          <a:bodyPr>
            <a:noAutofit/>
          </a:bodyPr>
          <a:lstStyle/>
          <a:p>
            <a:pPr algn="just"/>
            <a:r>
              <a:rPr lang="tr-TR" sz="2400" dirty="0"/>
              <a:t>Bazı öğretmen ve idareciler, kendilerini haklı gösterebilmek için öğrencileri tanık göstermekte, bu durum bazen olayların mahiyetine göre okulda öğrencilerin gruplara ayrılmasına, okulun havasının büsbütün bozulmasına sebebiyet vermektedir. Bu durum dikkate alınarak zorunluluk olmadıkça, özellikle idari soruşturmalarda, öğretmen ve idareciler hakkında öğrencilerden bilgi toplanması cihetine gidilmemesi yerinde olacaktır. </a:t>
            </a:r>
            <a:endParaRPr lang="tr-TR" sz="2400" dirty="0" smtClean="0"/>
          </a:p>
          <a:p>
            <a:pPr algn="just"/>
            <a:endParaRPr lang="tr-TR" sz="2400" dirty="0"/>
          </a:p>
          <a:p>
            <a:pPr algn="just"/>
            <a:r>
              <a:rPr lang="tr-TR" sz="2400" dirty="0" smtClean="0"/>
              <a:t>Bununla </a:t>
            </a:r>
            <a:r>
              <a:rPr lang="tr-TR" sz="2400" dirty="0"/>
              <a:t>birlikte, tanık sıfatıyla ifadeleri alınacak öğrenci ve öğretmenler belirlenirken yanlı hareket edildiği izlenimini verebilecek seçimlerden kaçınılmalıdır. Hasta ve raporlu durumda bulunan bir tanığın ifadesinin alınmasından önce, o sırada ifade verebilecek durumda olduğunun doktor raporu ile belirlenmesi, görevlileri muhtemel bir takım olumsuzluklardan kurtaracaktır.</a:t>
            </a:r>
            <a:endParaRPr lang="tr-TR" sz="24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58</a:t>
            </a:fld>
            <a:endParaRPr lang="en-US" dirty="0"/>
          </a:p>
        </p:txBody>
      </p:sp>
    </p:spTree>
    <p:extLst>
      <p:ext uri="{BB962C8B-B14F-4D97-AF65-F5344CB8AC3E}">
        <p14:creationId xmlns:p14="http://schemas.microsoft.com/office/powerpoint/2010/main" val="199143765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2180496"/>
            <a:ext cx="11029615" cy="4395116"/>
          </a:xfrm>
        </p:spPr>
        <p:txBody>
          <a:bodyPr>
            <a:normAutofit/>
          </a:bodyPr>
          <a:lstStyle/>
          <a:p>
            <a:pPr algn="just"/>
            <a:r>
              <a:rPr lang="tr-TR" sz="3200" dirty="0"/>
              <a:t>Ayrıca, sanığı </a:t>
            </a:r>
            <a:r>
              <a:rPr lang="tr-TR" sz="3200" dirty="0">
                <a:solidFill>
                  <a:srgbClr val="0070C0"/>
                </a:solidFill>
              </a:rPr>
              <a:t>itirafa zorlamak amacıyla yanlış olaylar söylemekten</a:t>
            </a:r>
            <a:r>
              <a:rPr lang="tr-TR" sz="3200" dirty="0"/>
              <a:t>, bazı tanıkların o yolda bilgi verdiklerini ifade ederek </a:t>
            </a:r>
            <a:r>
              <a:rPr lang="tr-TR" sz="3200" dirty="0">
                <a:solidFill>
                  <a:srgbClr val="0070C0"/>
                </a:solidFill>
              </a:rPr>
              <a:t>yanlış beyan ve telkinde bulunmaktan kesinlikle kaçınmalı</a:t>
            </a:r>
            <a:r>
              <a:rPr lang="tr-TR" sz="3200" dirty="0"/>
              <a:t>, sanığın aleyhindekiler kadar lehindeki kanıtların da toplanmasına önem verilmelidir.</a:t>
            </a:r>
            <a:endParaRPr lang="tr-TR" sz="32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59</a:t>
            </a:fld>
            <a:endParaRPr lang="en-US" dirty="0"/>
          </a:p>
        </p:txBody>
      </p:sp>
    </p:spTree>
    <p:extLst>
      <p:ext uri="{BB962C8B-B14F-4D97-AF65-F5344CB8AC3E}">
        <p14:creationId xmlns:p14="http://schemas.microsoft.com/office/powerpoint/2010/main" val="254486133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dirty="0" smtClean="0"/>
              <a:t>Örnek </a:t>
            </a:r>
            <a:r>
              <a:rPr lang="tr-TR" sz="2400" dirty="0"/>
              <a:t>Yargı Kararları </a:t>
            </a:r>
            <a:r>
              <a:rPr lang="tr-TR" sz="2400" dirty="0" smtClean="0"/>
              <a:t>(ı1</a:t>
            </a:r>
            <a:r>
              <a:rPr lang="tr-TR" sz="2400" dirty="0"/>
              <a:t>)</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6</a:t>
            </a:fld>
            <a:endParaRPr lang="en-US" dirty="0"/>
          </a:p>
        </p:txBody>
      </p:sp>
      <p:pic>
        <p:nvPicPr>
          <p:cNvPr id="7" name="İçerik Yer Tutucusu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79208" y="617384"/>
            <a:ext cx="7312792" cy="6240616"/>
          </a:xfrm>
        </p:spPr>
      </p:pic>
    </p:spTree>
    <p:extLst>
      <p:ext uri="{BB962C8B-B14F-4D97-AF65-F5344CB8AC3E}">
        <p14:creationId xmlns:p14="http://schemas.microsoft.com/office/powerpoint/2010/main" val="325571659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Autofit/>
          </a:bodyPr>
          <a:lstStyle/>
          <a:p>
            <a:pPr algn="just" hangingPunct="0"/>
            <a:r>
              <a:rPr lang="tr-TR" sz="2800" dirty="0"/>
              <a:t>Soruşturma sırasında, ifadelerine başvurulan zanlılardan bazılarının bir kısım </a:t>
            </a:r>
            <a:r>
              <a:rPr lang="tr-TR" sz="2800" dirty="0">
                <a:solidFill>
                  <a:srgbClr val="0070C0"/>
                </a:solidFill>
              </a:rPr>
              <a:t>belgeleri tetkik etmek</a:t>
            </a:r>
            <a:r>
              <a:rPr lang="tr-TR" sz="2800" dirty="0"/>
              <a:t>, evinden yahut </a:t>
            </a:r>
            <a:r>
              <a:rPr lang="tr-TR" sz="2800" dirty="0">
                <a:solidFill>
                  <a:srgbClr val="0070C0"/>
                </a:solidFill>
              </a:rPr>
              <a:t>başka bir yerden alıp getirmek isteği</a:t>
            </a:r>
            <a:r>
              <a:rPr lang="tr-TR" sz="2800" dirty="0"/>
              <a:t> ile de karşılaşılabilmektedir. </a:t>
            </a:r>
          </a:p>
          <a:p>
            <a:pPr algn="just"/>
            <a:r>
              <a:rPr lang="tr-TR" sz="2800" dirty="0"/>
              <a:t>  Böyle durumlarda, ilgilinin hangi konu ile ilgili olarak hangi belgeleri vermek veya incelemek istediği hususu ifadesinde belirtilmeli, sanığın incelemek istediği belgeler temin edilebildiği ölçüde kendisine gösterilmelidir. Ayrıca isim, tarih, kayıt ve benzeri hususlar için notlarına bakmasına da izin verilmeli, önceden hazırlanıp getirilen bir metin ifade yerine geçemeyeceğinden kesinlikle kabul edilmemelidir.</a:t>
            </a:r>
            <a:endParaRPr lang="tr-TR" sz="28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60</a:t>
            </a:fld>
            <a:endParaRPr lang="en-US" dirty="0"/>
          </a:p>
        </p:txBody>
      </p:sp>
    </p:spTree>
    <p:extLst>
      <p:ext uri="{BB962C8B-B14F-4D97-AF65-F5344CB8AC3E}">
        <p14:creationId xmlns:p14="http://schemas.microsoft.com/office/powerpoint/2010/main" val="288025695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2800" dirty="0"/>
              <a:t>İnceleme ve soruşturmalarda tanık ifadeleri ile şüpheli/sanık beyanlarının birbirini tutması, hatta </a:t>
            </a:r>
            <a:r>
              <a:rPr lang="tr-TR" sz="2800" dirty="0">
                <a:solidFill>
                  <a:srgbClr val="0070C0"/>
                </a:solidFill>
              </a:rPr>
              <a:t>sanıkların fiilleri aynen kabullenmeleri (ikrar) durumunda bile, delil niteliğinde bulunan ve ifadeleri teyit özelliği taşıyan belgelerin asıl veya örnekleri alınarak dosya noksansız hale getirilmeli</a:t>
            </a:r>
            <a:r>
              <a:rPr lang="tr-TR" sz="2800" dirty="0"/>
              <a:t>dir. </a:t>
            </a:r>
            <a:endParaRPr lang="tr-TR" sz="2800" dirty="0" smtClean="0"/>
          </a:p>
          <a:p>
            <a:pPr algn="just"/>
            <a:endParaRPr lang="tr-TR" sz="2800" dirty="0"/>
          </a:p>
          <a:p>
            <a:pPr algn="just"/>
            <a:r>
              <a:rPr lang="tr-TR" sz="2800" dirty="0" smtClean="0"/>
              <a:t>Soruşturmacılar</a:t>
            </a:r>
            <a:r>
              <a:rPr lang="tr-TR" sz="2800" dirty="0"/>
              <a:t>, asıllarını aldıkları belgelerin bir örneğini tasdik ederek dosyasında saklanmak üzere ilgili daireye vermelidirler.</a:t>
            </a:r>
            <a:endParaRPr lang="tr-TR" sz="28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61</a:t>
            </a:fld>
            <a:endParaRPr lang="en-US" dirty="0"/>
          </a:p>
        </p:txBody>
      </p:sp>
    </p:spTree>
    <p:extLst>
      <p:ext uri="{BB962C8B-B14F-4D97-AF65-F5344CB8AC3E}">
        <p14:creationId xmlns:p14="http://schemas.microsoft.com/office/powerpoint/2010/main" val="36132105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2800" dirty="0"/>
              <a:t>Zanlıya acıyarak ya da işin kolay yapılmasını sağlamak amacıyla sanığın suçsuzluğunu gösteren veya suçunu hafifletici nitelikte bulunan belgelerin neler olduğunu söyleyerek, bunları ifadesine eklemesi şeklindeki bir tavsiye son derece hatalı ve soruşturmacı kimliği ile bağdaşmayan bir davranış niteliğindedir. Objektifliği ihlal eden bu tür tutumlardan kaçınılmalı, şayet böyle belgeler varsa inceleme-soruşturmacı tarafından temin edilip dosyasına konulmalı, toplanan her belge mutlaka değerlendirilmelidir.</a:t>
            </a:r>
            <a:endParaRPr lang="tr-TR" sz="28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62</a:t>
            </a:fld>
            <a:endParaRPr lang="en-US" dirty="0"/>
          </a:p>
        </p:txBody>
      </p:sp>
    </p:spTree>
    <p:extLst>
      <p:ext uri="{BB962C8B-B14F-4D97-AF65-F5344CB8AC3E}">
        <p14:creationId xmlns:p14="http://schemas.microsoft.com/office/powerpoint/2010/main" val="18267654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2180496"/>
            <a:ext cx="11029615" cy="4475798"/>
          </a:xfrm>
        </p:spPr>
        <p:txBody>
          <a:bodyPr>
            <a:normAutofit/>
          </a:bodyPr>
          <a:lstStyle/>
          <a:p>
            <a:pPr algn="just"/>
            <a:r>
              <a:rPr lang="tr-TR" sz="3200" dirty="0"/>
              <a:t>Yasal olarak </a:t>
            </a:r>
            <a:r>
              <a:rPr lang="tr-TR" sz="3200" dirty="0">
                <a:solidFill>
                  <a:srgbClr val="0070C0"/>
                </a:solidFill>
              </a:rPr>
              <a:t>susma hakkı </a:t>
            </a:r>
            <a:r>
              <a:rPr lang="tr-TR" sz="3200" dirty="0"/>
              <a:t>bulunan </a:t>
            </a:r>
            <a:r>
              <a:rPr lang="tr-TR" sz="3200" dirty="0">
                <a:solidFill>
                  <a:srgbClr val="0070C0"/>
                </a:solidFill>
              </a:rPr>
              <a:t>şüphelinin/sanığın, ifade vermesi için zorlanmaması</a:t>
            </a:r>
            <a:r>
              <a:rPr lang="tr-TR" sz="3200" dirty="0"/>
              <a:t> gerekir. </a:t>
            </a:r>
            <a:endParaRPr lang="tr-TR" sz="3200" dirty="0" smtClean="0"/>
          </a:p>
          <a:p>
            <a:pPr algn="just"/>
            <a:endParaRPr lang="tr-TR" sz="3200" dirty="0"/>
          </a:p>
          <a:p>
            <a:pPr algn="just"/>
            <a:r>
              <a:rPr lang="tr-TR" sz="3200" dirty="0" smtClean="0"/>
              <a:t>Ancak</a:t>
            </a:r>
            <a:r>
              <a:rPr lang="tr-TR" sz="3200" dirty="0"/>
              <a:t>, şüpheli/sanık </a:t>
            </a:r>
            <a:r>
              <a:rPr lang="tr-TR" sz="3200" dirty="0" err="1"/>
              <a:t>CMK’nın</a:t>
            </a:r>
            <a:r>
              <a:rPr lang="tr-TR" sz="3200" dirty="0"/>
              <a:t> 147. maddesi uyarınca, kimliğe ilişkin soruları doğru olarak cevaplandırmak zorundadır. İlgilinin ifadeden ve imzadan imtina etmesi halinde durum bir görevli ile birlikte tutanağa bağlanmalıdır.</a:t>
            </a:r>
            <a:endParaRPr lang="tr-TR" sz="32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63</a:t>
            </a:fld>
            <a:endParaRPr lang="en-US" dirty="0"/>
          </a:p>
        </p:txBody>
      </p:sp>
    </p:spTree>
    <p:extLst>
      <p:ext uri="{BB962C8B-B14F-4D97-AF65-F5344CB8AC3E}">
        <p14:creationId xmlns:p14="http://schemas.microsoft.com/office/powerpoint/2010/main" val="37805061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2180496"/>
            <a:ext cx="11029615" cy="4448904"/>
          </a:xfrm>
        </p:spPr>
        <p:txBody>
          <a:bodyPr>
            <a:normAutofit/>
          </a:bodyPr>
          <a:lstStyle/>
          <a:p>
            <a:pPr algn="just"/>
            <a:r>
              <a:rPr lang="tr-TR" sz="3600" dirty="0"/>
              <a:t>Soruşturmaya muhatap olan kişi veya kişilerin toplumdaki mevki ve sıfatları bakımından </a:t>
            </a:r>
            <a:r>
              <a:rPr lang="tr-TR" sz="3600" dirty="0">
                <a:solidFill>
                  <a:srgbClr val="0070C0"/>
                </a:solidFill>
              </a:rPr>
              <a:t>ifadelerinin alınacağı yerin seçimi </a:t>
            </a:r>
            <a:r>
              <a:rPr lang="tr-TR" sz="3600" dirty="0"/>
              <a:t>de önemli olup bu konuda ilgiliye </a:t>
            </a:r>
            <a:r>
              <a:rPr lang="tr-TR" sz="3600" dirty="0">
                <a:solidFill>
                  <a:srgbClr val="0070C0"/>
                </a:solidFill>
              </a:rPr>
              <a:t>seçenek sunmak, fikrini almak</a:t>
            </a:r>
            <a:r>
              <a:rPr lang="tr-TR" sz="3600" dirty="0"/>
              <a:t> doğru bir yaklaşımdır.</a:t>
            </a:r>
            <a:endParaRPr lang="tr-TR" sz="36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64</a:t>
            </a:fld>
            <a:endParaRPr lang="en-US" dirty="0"/>
          </a:p>
        </p:txBody>
      </p:sp>
    </p:spTree>
    <p:extLst>
      <p:ext uri="{BB962C8B-B14F-4D97-AF65-F5344CB8AC3E}">
        <p14:creationId xmlns:p14="http://schemas.microsoft.com/office/powerpoint/2010/main" val="34519981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2180496"/>
            <a:ext cx="11029615" cy="4516139"/>
          </a:xfrm>
        </p:spPr>
        <p:txBody>
          <a:bodyPr>
            <a:normAutofit/>
          </a:bodyPr>
          <a:lstStyle/>
          <a:p>
            <a:pPr algn="just"/>
            <a:r>
              <a:rPr lang="tr-TR" sz="3200" dirty="0"/>
              <a:t>Soruşturma sırasında, kurumun içinde bulunduğu şartlarla sorumlu görülen kişilerin psikolojik durumları dikkate alınmalı, soruşturma yapılan kurumda işleyişin bozulmasına yol açabilecek davranışlardan kaçınılmalıdır. </a:t>
            </a:r>
            <a:endParaRPr lang="tr-TR" sz="3200" dirty="0" smtClean="0"/>
          </a:p>
          <a:p>
            <a:pPr algn="just"/>
            <a:r>
              <a:rPr lang="tr-TR" sz="3200" dirty="0" smtClean="0"/>
              <a:t>İşlem </a:t>
            </a:r>
            <a:r>
              <a:rPr lang="tr-TR" sz="3200" dirty="0"/>
              <a:t>konusu olayın, okulun dışına taşması halinde şehir veya kasabada birbirine karşı gurupların oluşabileceği ve bazı tepkilerin doğabileceği göz önünde bulundurulmalıdır.</a:t>
            </a:r>
            <a:endParaRPr lang="tr-TR" sz="32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65</a:t>
            </a:fld>
            <a:endParaRPr lang="en-US" dirty="0"/>
          </a:p>
        </p:txBody>
      </p:sp>
    </p:spTree>
    <p:extLst>
      <p:ext uri="{BB962C8B-B14F-4D97-AF65-F5344CB8AC3E}">
        <p14:creationId xmlns:p14="http://schemas.microsoft.com/office/powerpoint/2010/main" val="407509672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200" dirty="0"/>
              <a:t>Soruşturmacılar, soruşturma amacıyla gidecekleri yeri ve yapacakları işi açık­lamaktan, defter ve evrak üzerinde açıklama ve düzeltme yapmaktan kaçınmalıdır.</a:t>
            </a:r>
          </a:p>
          <a:p>
            <a:pPr algn="just"/>
            <a:endParaRPr lang="tr-TR" sz="32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66</a:t>
            </a:fld>
            <a:endParaRPr lang="en-US" dirty="0"/>
          </a:p>
        </p:txBody>
      </p:sp>
    </p:spTree>
    <p:extLst>
      <p:ext uri="{BB962C8B-B14F-4D97-AF65-F5344CB8AC3E}">
        <p14:creationId xmlns:p14="http://schemas.microsoft.com/office/powerpoint/2010/main" val="104720305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Autofit/>
          </a:bodyPr>
          <a:lstStyle/>
          <a:p>
            <a:pPr marL="0" indent="0" hangingPunct="0">
              <a:buNone/>
            </a:pPr>
            <a:r>
              <a:rPr lang="tr-TR" sz="2400" b="1" dirty="0" smtClean="0"/>
              <a:t>NAİPLİK </a:t>
            </a:r>
            <a:r>
              <a:rPr lang="tr-TR" sz="2400" b="1" dirty="0"/>
              <a:t>VE İSTİNABE:</a:t>
            </a:r>
            <a:endParaRPr lang="tr-TR" sz="2400" dirty="0"/>
          </a:p>
          <a:p>
            <a:pPr hangingPunct="0"/>
            <a:r>
              <a:rPr lang="tr-TR" sz="2400" dirty="0"/>
              <a:t>  İfadelerin bizzat soruşturmayı yürüten kişilerce alınması daha uygun olmakla birlikte bazı zorunlu hallerde, soruşturma mahalli dışında bulunan tanık, sanık hatta bilirkişilerin ifadelerinin yasalara uygun olarak o yerdeki bir yetkiliye aldırılması mümkündür. Bu işleme </a:t>
            </a:r>
            <a:r>
              <a:rPr lang="tr-TR" sz="2400" i="1" dirty="0"/>
              <a:t>‘</a:t>
            </a:r>
            <a:r>
              <a:rPr lang="tr-TR" sz="2400" b="1" i="1" dirty="0"/>
              <a:t>istinabe</a:t>
            </a:r>
            <a:r>
              <a:rPr lang="tr-TR" sz="2400" i="1" dirty="0"/>
              <a:t>’, </a:t>
            </a:r>
            <a:r>
              <a:rPr lang="tr-TR" sz="2400" dirty="0"/>
              <a:t>görevlendirilen kişiye de </a:t>
            </a:r>
            <a:r>
              <a:rPr lang="tr-TR" sz="2400" b="1" i="1" dirty="0"/>
              <a:t>“naip” </a:t>
            </a:r>
            <a:r>
              <a:rPr lang="tr-TR" sz="2400" dirty="0"/>
              <a:t>adı verilir.</a:t>
            </a:r>
          </a:p>
          <a:p>
            <a:pPr hangingPunct="0"/>
            <a:r>
              <a:rPr lang="tr-TR" sz="2400" dirty="0"/>
              <a:t>  İfade alınmak üzere yetki verilen kişiye, ifadesi alınacak kişiden istenecek bilgi ve sorulacak sorularla ilgili olarak yazılan açıklama yazısına da </a:t>
            </a:r>
            <a:r>
              <a:rPr lang="tr-TR" sz="2400" b="1" i="1" dirty="0"/>
              <a:t>“istinabe talima­tı”</a:t>
            </a:r>
            <a:r>
              <a:rPr lang="tr-TR" sz="2400" i="1" dirty="0"/>
              <a:t> </a:t>
            </a:r>
            <a:r>
              <a:rPr lang="tr-TR" sz="2400" dirty="0"/>
              <a:t>denilmektedir.</a:t>
            </a:r>
          </a:p>
          <a:p>
            <a:endParaRPr lang="tr-TR" sz="24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67</a:t>
            </a:fld>
            <a:endParaRPr lang="en-US" dirty="0"/>
          </a:p>
        </p:txBody>
      </p:sp>
    </p:spTree>
    <p:extLst>
      <p:ext uri="{BB962C8B-B14F-4D97-AF65-F5344CB8AC3E}">
        <p14:creationId xmlns:p14="http://schemas.microsoft.com/office/powerpoint/2010/main" val="118863781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2180496"/>
            <a:ext cx="11029615" cy="4395116"/>
          </a:xfrm>
        </p:spPr>
        <p:txBody>
          <a:bodyPr>
            <a:noAutofit/>
          </a:bodyPr>
          <a:lstStyle/>
          <a:p>
            <a:pPr marL="0" indent="0" hangingPunct="0">
              <a:buNone/>
            </a:pPr>
            <a:r>
              <a:rPr lang="tr-TR" sz="2400" b="1" dirty="0" smtClean="0"/>
              <a:t>BİLİRKİŞİ </a:t>
            </a:r>
            <a:r>
              <a:rPr lang="tr-TR" sz="2400" b="1" dirty="0"/>
              <a:t>TAYİNİ VE UYULACAK ESASLAR:</a:t>
            </a:r>
            <a:endParaRPr lang="tr-TR" sz="2400" dirty="0"/>
          </a:p>
          <a:p>
            <a:pPr hangingPunct="0"/>
            <a:r>
              <a:rPr lang="tr-TR" sz="2400" dirty="0"/>
              <a:t>   </a:t>
            </a:r>
            <a:r>
              <a:rPr lang="tr-TR" sz="2400" dirty="0" err="1"/>
              <a:t>CMK’nın</a:t>
            </a:r>
            <a:r>
              <a:rPr lang="tr-TR" sz="2400" b="1" dirty="0"/>
              <a:t> </a:t>
            </a:r>
            <a:r>
              <a:rPr lang="tr-TR" sz="2400" dirty="0"/>
              <a:t>63. maddesi hükmüne göre, </a:t>
            </a:r>
            <a:r>
              <a:rPr lang="tr-TR" sz="2400" b="1" i="1" dirty="0"/>
              <a:t>“çözümü uzmanlığı, özel veya teknik bilgiyi gerektiren hallerde”</a:t>
            </a:r>
            <a:r>
              <a:rPr lang="tr-TR" sz="2400" dirty="0"/>
              <a:t>, oy ve görüşleri alınmak üzere bilirkişi görevlendirilebilir. </a:t>
            </a:r>
          </a:p>
          <a:p>
            <a:pPr hangingPunct="0"/>
            <a:r>
              <a:rPr lang="tr-TR" sz="2400" dirty="0"/>
              <a:t>  Belli konularda görüş ve düşüncelerini bildirmek üzere görevlendirilmiş resmi bilirkişiler varsa özel sebepler olmadıkça başkaları görevlen­dirilemez.</a:t>
            </a:r>
          </a:p>
          <a:p>
            <a:pPr hangingPunct="0"/>
            <a:r>
              <a:rPr lang="tr-TR" sz="2400" dirty="0"/>
              <a:t>  Memurların bilirkişi olarak tayinlerinden önce dairesi amirinden izin alınma­sı yerinde olacaktır. Soruşturmacı bilirkişi tayin ederken, konu ile ilgili yeterli bilgi ve deneyime sahip olanlar arasından ve kurum dışından görevlendirme yapmak hu­susunda gerekli özen ve titizliği göstermelidir.</a:t>
            </a:r>
          </a:p>
          <a:p>
            <a:endParaRPr lang="tr-TR" sz="24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68</a:t>
            </a:fld>
            <a:endParaRPr lang="en-US" dirty="0"/>
          </a:p>
        </p:txBody>
      </p:sp>
    </p:spTree>
    <p:extLst>
      <p:ext uri="{BB962C8B-B14F-4D97-AF65-F5344CB8AC3E}">
        <p14:creationId xmlns:p14="http://schemas.microsoft.com/office/powerpoint/2010/main" val="40910345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marL="0" indent="0" algn="just" hangingPunct="0">
              <a:buNone/>
            </a:pPr>
            <a:r>
              <a:rPr lang="tr-TR" sz="2400" b="1" dirty="0" smtClean="0"/>
              <a:t>MÜLKİ</a:t>
            </a:r>
            <a:r>
              <a:rPr lang="tr-TR" sz="2400" dirty="0" smtClean="0"/>
              <a:t> </a:t>
            </a:r>
            <a:r>
              <a:rPr lang="tr-TR" sz="2400" b="1" dirty="0"/>
              <a:t>AMİR VE BENZERİ KİŞİLERİN İFADELERİNİN ALINMASI:</a:t>
            </a:r>
            <a:endParaRPr lang="tr-TR" sz="2400" dirty="0"/>
          </a:p>
          <a:p>
            <a:pPr algn="just" hangingPunct="0"/>
            <a:r>
              <a:rPr lang="tr-TR" sz="2400" dirty="0"/>
              <a:t>  Soruşturmanın akışı içerisinde ve soruşturmacı tarafından gerekli görülmesi halinde mülki amirlerin ve askeri kişilerin ifadelerine başvurulması da doğaldır. </a:t>
            </a:r>
            <a:r>
              <a:rPr lang="tr-TR" sz="2400" dirty="0" err="1"/>
              <a:t>CMK’nın</a:t>
            </a:r>
            <a:r>
              <a:rPr lang="tr-TR" sz="2400" dirty="0"/>
              <a:t> 43-49.</a:t>
            </a:r>
            <a:r>
              <a:rPr lang="tr-TR" sz="2400" b="1" i="1" dirty="0"/>
              <a:t> </a:t>
            </a:r>
            <a:r>
              <a:rPr lang="tr-TR" sz="2400" dirty="0"/>
              <a:t>maddelerinde, herkes gibi vali veya kaymakamların da tanık sı­fatıyla ifadelerine başvurulabileceğine dair hükümler mevcut ise de mülkî amirlerin açıkça veya dolaylı olarak yazılı bilgi vermeme isteğini belirtmeleri halinde, sözlü olarak alınacak bilgilerle yetinilmeli, asker kişilerin ifadeleri bağlı bulunduğu komu­tanın bilgisi ve izni dahilinde alınmalıdır.</a:t>
            </a:r>
          </a:p>
          <a:p>
            <a:pPr algn="just"/>
            <a:endParaRPr lang="tr-TR" sz="24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69</a:t>
            </a:fld>
            <a:endParaRPr lang="en-US" dirty="0"/>
          </a:p>
        </p:txBody>
      </p:sp>
    </p:spTree>
    <p:extLst>
      <p:ext uri="{BB962C8B-B14F-4D97-AF65-F5344CB8AC3E}">
        <p14:creationId xmlns:p14="http://schemas.microsoft.com/office/powerpoint/2010/main" val="26258518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Times New Roman" panose="02020603050405020304" pitchFamily="18" charset="0"/>
                <a:cs typeface="Times New Roman" panose="02020603050405020304" pitchFamily="18" charset="0"/>
              </a:rPr>
              <a:t>Hukukun Evrensel İlkeleri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600" b="1" dirty="0" smtClean="0"/>
              <a:t>Ceza </a:t>
            </a:r>
            <a:r>
              <a:rPr lang="tr-TR" sz="3600" b="1" dirty="0"/>
              <a:t>Kanununu Bilmemek Mazeret </a:t>
            </a:r>
            <a:r>
              <a:rPr lang="tr-TR" sz="3600" b="1" dirty="0" smtClean="0"/>
              <a:t>Sayılmaz (TCK. Md. 4)</a:t>
            </a:r>
          </a:p>
          <a:p>
            <a:pPr marL="0" indent="0" algn="just">
              <a:buNone/>
            </a:pPr>
            <a:r>
              <a:rPr lang="tr-TR" sz="3600" dirty="0" smtClean="0"/>
              <a:t>		Herkesin</a:t>
            </a:r>
            <a:r>
              <a:rPr lang="tr-TR" sz="3600" dirty="0"/>
              <a:t>, usule uygulan olarak yürürlüğe giren ceza kanunlarını bildiği kabul edilir.</a:t>
            </a:r>
            <a:endParaRPr lang="tr-TR" sz="36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35996004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2180496"/>
            <a:ext cx="11029615" cy="4489245"/>
          </a:xfrm>
        </p:spPr>
        <p:txBody>
          <a:bodyPr>
            <a:noAutofit/>
          </a:bodyPr>
          <a:lstStyle/>
          <a:p>
            <a:pPr marL="0" indent="0" algn="just" hangingPunct="0">
              <a:buNone/>
            </a:pPr>
            <a:r>
              <a:rPr lang="tr-TR" sz="2400" b="1" dirty="0"/>
              <a:t>SORUŞTURMACININ / ÖN İNCELEMECİNİN REDDİ VEYA ÇEKİLMESİ:</a:t>
            </a:r>
            <a:endParaRPr lang="tr-TR" sz="2400" dirty="0"/>
          </a:p>
          <a:p>
            <a:pPr algn="just" hangingPunct="0"/>
            <a:r>
              <a:rPr lang="tr-TR" sz="2400" dirty="0"/>
              <a:t>  Bir soruşturmacının, görevlendirildiği bir soruşturmadan, ön incelemeden çekilmesi veya reddi konusunda yasal bir düzenleme bulunmamaktadır.</a:t>
            </a:r>
          </a:p>
          <a:p>
            <a:pPr algn="just"/>
            <a:r>
              <a:rPr lang="tr-TR" sz="2400" dirty="0"/>
              <a:t>  Bununla birlikte, şikayetçi ya da sanık konumundaki kişilerin çeşitli nedenlerle soruşturmacı­ya karşı güvensizliklerini belli ederek soruşturmacıyı reddetmeleri gündeme gelebilir. Böyle bir durumda soruşturmacı kendisine yönelik reddetme durumunu, </a:t>
            </a:r>
            <a:r>
              <a:rPr lang="tr-TR" sz="2400" dirty="0" err="1"/>
              <a:t>CMK’nın</a:t>
            </a:r>
            <a:r>
              <a:rPr lang="tr-TR" sz="2400" dirty="0"/>
              <a:t> ‘Hakimin Davaya Bakamaması ve Reddi’ bölümünde yer alan 22-31. maddelerindeki hükümleri göz önünde bulundurarak değerlendirir; reddetmeye ilişkin ifade tutanağı veya dilekçeyi görüşleri ile birlikte soruşturma emrini veren makama iletir. Makamdan alınacak emre göre hareket edilir.</a:t>
            </a:r>
            <a:endParaRPr lang="tr-TR" sz="24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70</a:t>
            </a:fld>
            <a:endParaRPr lang="en-US" dirty="0"/>
          </a:p>
        </p:txBody>
      </p:sp>
    </p:spTree>
    <p:extLst>
      <p:ext uri="{BB962C8B-B14F-4D97-AF65-F5344CB8AC3E}">
        <p14:creationId xmlns:p14="http://schemas.microsoft.com/office/powerpoint/2010/main" val="30740244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2180496"/>
            <a:ext cx="11029615" cy="4368222"/>
          </a:xfrm>
        </p:spPr>
        <p:txBody>
          <a:bodyPr>
            <a:noAutofit/>
          </a:bodyPr>
          <a:lstStyle/>
          <a:p>
            <a:pPr marL="0" indent="0" algn="just" hangingPunct="0">
              <a:buNone/>
            </a:pPr>
            <a:r>
              <a:rPr lang="tr-TR" sz="2400" b="1" dirty="0"/>
              <a:t>TEVSİ-İ TAHKİKAT: </a:t>
            </a:r>
            <a:endParaRPr lang="tr-TR" sz="2400" dirty="0"/>
          </a:p>
          <a:p>
            <a:pPr algn="just" hangingPunct="0"/>
            <a:r>
              <a:rPr lang="tr-TR" sz="2400" dirty="0"/>
              <a:t>    Tevsi-i tahkikat, yeni çıkan bazı olgular nedeniyle, yapılmış olan tahkikatın/soruşturmanın genişletilmesi, derinleştirilmesidir. </a:t>
            </a:r>
          </a:p>
          <a:p>
            <a:pPr algn="just"/>
            <a:r>
              <a:rPr lang="tr-TR" sz="2400" dirty="0"/>
              <a:t>    Tevsi-i tahkikat; inceleme ve soruşturması yapılan ve usulünce rapora bağlanan konular/iddialar çerçevesinde, gerek kamu hakları yönünden gerek haklarında işlem yapılan kişiler/görevliler yönünden, raporda ulaşılan sonucu, belirtilen görüş ve kanaati, getirilen teklifleri niteliksel ve/veya niceliksel açıdan etkileyecek yeni olguların (yeni delil veya emarelerin, yeni verilerin) ortaya çıkması durumunda, yapılmış olan fakat raporu henüz uygulamaya konulmamış olan tahkikatın yeni verileri de dikkate alacak şekilde  genişletilmesi, derinleştirilmesidir.</a:t>
            </a:r>
            <a:endParaRPr lang="tr-TR" sz="24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71</a:t>
            </a:fld>
            <a:endParaRPr lang="en-US" dirty="0"/>
          </a:p>
        </p:txBody>
      </p:sp>
    </p:spTree>
    <p:extLst>
      <p:ext uri="{BB962C8B-B14F-4D97-AF65-F5344CB8AC3E}">
        <p14:creationId xmlns:p14="http://schemas.microsoft.com/office/powerpoint/2010/main" val="121562294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GÖREVDEN </a:t>
            </a:r>
            <a:r>
              <a:rPr lang="tr-TR" b="1" dirty="0" smtClean="0"/>
              <a:t>UZAKLAŞTIRMA</a:t>
            </a:r>
            <a:endParaRPr lang="tr-TR" dirty="0"/>
          </a:p>
        </p:txBody>
      </p:sp>
      <p:sp>
        <p:nvSpPr>
          <p:cNvPr id="3" name="İçerik Yer Tutucusu 2"/>
          <p:cNvSpPr>
            <a:spLocks noGrp="1"/>
          </p:cNvSpPr>
          <p:nvPr>
            <p:ph idx="1"/>
          </p:nvPr>
        </p:nvSpPr>
        <p:spPr/>
        <p:txBody>
          <a:bodyPr>
            <a:normAutofit/>
          </a:bodyPr>
          <a:lstStyle/>
          <a:p>
            <a:pPr algn="just" hangingPunct="0"/>
            <a:r>
              <a:rPr lang="tr-TR" sz="2800" dirty="0" smtClean="0"/>
              <a:t>Görevden </a:t>
            </a:r>
            <a:r>
              <a:rPr lang="tr-TR" sz="2800" dirty="0"/>
              <a:t>uzaklaştırma, 657 sayılı Devlet Memurları Kanununun 137-145. maddelerinde düzenlenmiş bir “ihtiyati tedbir” işlemidir. </a:t>
            </a:r>
            <a:endParaRPr lang="tr-TR" sz="2800" dirty="0" smtClean="0"/>
          </a:p>
          <a:p>
            <a:pPr algn="just" hangingPunct="0"/>
            <a:r>
              <a:rPr lang="tr-TR" sz="2800" dirty="0" smtClean="0"/>
              <a:t>Nitekim </a:t>
            </a:r>
            <a:r>
              <a:rPr lang="tr-TR" sz="2800" dirty="0"/>
              <a:t>anılan yasanın 137. maddesinde; </a:t>
            </a:r>
            <a:r>
              <a:rPr lang="tr-TR" sz="2800" b="1" i="1" dirty="0"/>
              <a:t>“Görevden uzaklaştırma, Devlet kamu hizmetlerinin gerektirdi­ği hallerde, görevi başında kalmasında sakınca görülecek Devlet memurları hak­kında alınan ihtiyatî bir tedbirdir. Görevden uzaklaştırma tedbiri, soruşturmanın herhangi bir safhasında da alınabilir.” </a:t>
            </a:r>
            <a:r>
              <a:rPr lang="tr-TR" sz="2800" dirty="0"/>
              <a:t>denilmektedir.</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72</a:t>
            </a:fld>
            <a:endParaRPr lang="en-US" dirty="0"/>
          </a:p>
        </p:txBody>
      </p:sp>
    </p:spTree>
    <p:extLst>
      <p:ext uri="{BB962C8B-B14F-4D97-AF65-F5344CB8AC3E}">
        <p14:creationId xmlns:p14="http://schemas.microsoft.com/office/powerpoint/2010/main" val="278745016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GÖREVDEN UZAKLAŞTIRMA</a:t>
            </a:r>
            <a:endParaRPr lang="tr-TR" dirty="0"/>
          </a:p>
        </p:txBody>
      </p:sp>
      <p:sp>
        <p:nvSpPr>
          <p:cNvPr id="3" name="İçerik Yer Tutucusu 2"/>
          <p:cNvSpPr>
            <a:spLocks noGrp="1"/>
          </p:cNvSpPr>
          <p:nvPr>
            <p:ph idx="1"/>
          </p:nvPr>
        </p:nvSpPr>
        <p:spPr/>
        <p:txBody>
          <a:bodyPr>
            <a:normAutofit/>
          </a:bodyPr>
          <a:lstStyle/>
          <a:p>
            <a:pPr algn="just"/>
            <a:r>
              <a:rPr lang="tr-TR" sz="2800" dirty="0"/>
              <a:t>Görevden uzaklaştırma, her ne kadar ihtiyati bir idari tedbir işlemi ise de me­murun durumunu sosyal, psikolojik, maddi, manevi ve mali yönlerden olumsuz et­kilediği bir gerçektir. </a:t>
            </a:r>
            <a:endParaRPr lang="tr-TR" sz="2800" dirty="0" smtClean="0"/>
          </a:p>
          <a:p>
            <a:pPr algn="just"/>
            <a:r>
              <a:rPr lang="tr-TR" sz="2800" dirty="0" smtClean="0"/>
              <a:t>Bu </a:t>
            </a:r>
            <a:r>
              <a:rPr lang="tr-TR" sz="2800" dirty="0"/>
              <a:t>nedenle memuru keyfi olarak, garaz veya kini dolayısıyla görevden uzaklaştıran, uzaklaştırdıktan sonra </a:t>
            </a:r>
            <a:r>
              <a:rPr lang="tr-TR" sz="2800" dirty="0">
                <a:solidFill>
                  <a:srgbClr val="0070C0"/>
                </a:solidFill>
              </a:rPr>
              <a:t>10 iş günü içinde soruşturma başlatma­yan amirler açısından da hukuki, mali ve cezai sorumluluklar doğuracak bir işlem ol­duğu </a:t>
            </a:r>
            <a:r>
              <a:rPr lang="tr-TR" sz="2800" dirty="0"/>
              <a:t>da dikkatten uzak tutulmamalıdır.</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73</a:t>
            </a:fld>
            <a:endParaRPr lang="en-US" dirty="0"/>
          </a:p>
        </p:txBody>
      </p:sp>
    </p:spTree>
    <p:extLst>
      <p:ext uri="{BB962C8B-B14F-4D97-AF65-F5344CB8AC3E}">
        <p14:creationId xmlns:p14="http://schemas.microsoft.com/office/powerpoint/2010/main" val="1985795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GÖREVDEN UZAKLAŞTIRMA</a:t>
            </a:r>
            <a:endParaRPr lang="tr-TR" dirty="0"/>
          </a:p>
        </p:txBody>
      </p:sp>
      <p:sp>
        <p:nvSpPr>
          <p:cNvPr id="3" name="İçerik Yer Tutucusu 2"/>
          <p:cNvSpPr>
            <a:spLocks noGrp="1"/>
          </p:cNvSpPr>
          <p:nvPr>
            <p:ph idx="1"/>
          </p:nvPr>
        </p:nvSpPr>
        <p:spPr>
          <a:xfrm>
            <a:off x="581192" y="2371053"/>
            <a:ext cx="11029615" cy="3678303"/>
          </a:xfrm>
        </p:spPr>
        <p:txBody>
          <a:bodyPr>
            <a:noAutofit/>
          </a:bodyPr>
          <a:lstStyle/>
          <a:p>
            <a:pPr algn="just"/>
            <a:r>
              <a:rPr lang="tr-TR" sz="2800" dirty="0"/>
              <a:t>Bir memurun görevden uzaklaştırılabilmesi için, </a:t>
            </a:r>
            <a:r>
              <a:rPr lang="tr-TR" sz="2800" b="1" i="1" dirty="0"/>
              <a:t>“Devlet kamu hizmetlerinin gerektirdiği hallerde, görevi başında kalmasında sakınca görülmesi” </a:t>
            </a:r>
            <a:r>
              <a:rPr lang="tr-TR" sz="2800" dirty="0"/>
              <a:t>gerekir. </a:t>
            </a:r>
          </a:p>
          <a:p>
            <a:pPr algn="just"/>
            <a:endParaRPr lang="tr-TR" sz="2800" dirty="0" smtClean="0"/>
          </a:p>
          <a:p>
            <a:pPr algn="just"/>
            <a:r>
              <a:rPr lang="tr-TR" sz="2800" dirty="0" smtClean="0"/>
              <a:t>Or­tada </a:t>
            </a:r>
            <a:r>
              <a:rPr lang="tr-TR" sz="2800" dirty="0"/>
              <a:t>kamu görev ve hizmetlerinin yürütülmesi ve yerine getirilmesi açısından sakın­calı bir eylemi bulunmadan ve geçerli bir sebep gösterilmeden, sadece </a:t>
            </a:r>
            <a:r>
              <a:rPr lang="tr-TR" sz="2800" i="1" dirty="0"/>
              <a:t>“görevi</a:t>
            </a:r>
            <a:r>
              <a:rPr lang="tr-TR" sz="2800" b="1" i="1" dirty="0"/>
              <a:t> </a:t>
            </a:r>
            <a:r>
              <a:rPr lang="tr-TR" sz="2800" i="1" dirty="0"/>
              <a:t>ba­şında kalması sakıncalı görüldüğünden” </a:t>
            </a:r>
            <a:r>
              <a:rPr lang="tr-TR" sz="2800" dirty="0"/>
              <a:t>diyerek, sübjektif bir yaklaşımla bir me­muru görevinden uzaklaştırmak doğru olmadığı gibi, bunun hukuki dayanaktan yok­sun ve sorumluluk gerektiren bir işlem olduğu unutulmamalıdır.</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74</a:t>
            </a:fld>
            <a:endParaRPr lang="en-US" dirty="0"/>
          </a:p>
        </p:txBody>
      </p:sp>
    </p:spTree>
    <p:extLst>
      <p:ext uri="{BB962C8B-B14F-4D97-AF65-F5344CB8AC3E}">
        <p14:creationId xmlns:p14="http://schemas.microsoft.com/office/powerpoint/2010/main" val="148012403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GÖREVDEN UZAKLAŞTIRMA</a:t>
            </a:r>
            <a:endParaRPr lang="tr-TR" dirty="0"/>
          </a:p>
        </p:txBody>
      </p:sp>
      <p:sp>
        <p:nvSpPr>
          <p:cNvPr id="3" name="İçerik Yer Tutucusu 2"/>
          <p:cNvSpPr>
            <a:spLocks noGrp="1"/>
          </p:cNvSpPr>
          <p:nvPr>
            <p:ph idx="1"/>
          </p:nvPr>
        </p:nvSpPr>
        <p:spPr/>
        <p:txBody>
          <a:bodyPr>
            <a:normAutofit/>
          </a:bodyPr>
          <a:lstStyle/>
          <a:p>
            <a:pPr algn="just"/>
            <a:r>
              <a:rPr lang="tr-TR" sz="2800" dirty="0"/>
              <a:t>657 sayılı Devlet Memurları Kanununun 138. maddesinde bir memuru </a:t>
            </a:r>
            <a:r>
              <a:rPr lang="tr-TR" sz="2800" dirty="0">
                <a:solidFill>
                  <a:srgbClr val="0070C0"/>
                </a:solidFill>
              </a:rPr>
              <a:t>görevinden uzaklaştırmaya yetkili kılınan makamlar ile bakanlık ve genel müdürlük müfettişleri</a:t>
            </a:r>
            <a:r>
              <a:rPr lang="tr-TR" sz="2800" dirty="0"/>
              <a:t> dışındaki mercilerin/görevlilerin (okul müdürü, şube müdürü, </a:t>
            </a:r>
            <a:r>
              <a:rPr lang="tr-TR" sz="2800" dirty="0" smtClean="0"/>
              <a:t>maarif müfettişi</a:t>
            </a:r>
            <a:r>
              <a:rPr lang="tr-TR" sz="2800" dirty="0"/>
              <a:t>, ilçe/il millî eğitim müdürü, daire başkanı ve atamaya yetkili amir olmayan diğer üst merciler) ön incelemeci olarak görevlendirilmesi durumunda, bunların bir memuru görevinden uzaklaştırmasının mümkün olmadığı Danıştay 1. Dairesinin E:2000129, K:2000/59 sayılı kararı ile hükme bağlanmıştır.</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75</a:t>
            </a:fld>
            <a:endParaRPr lang="en-US" dirty="0"/>
          </a:p>
        </p:txBody>
      </p:sp>
    </p:spTree>
    <p:extLst>
      <p:ext uri="{BB962C8B-B14F-4D97-AF65-F5344CB8AC3E}">
        <p14:creationId xmlns:p14="http://schemas.microsoft.com/office/powerpoint/2010/main" val="187208013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Soruşturma Raporunun </a:t>
            </a:r>
            <a:r>
              <a:rPr lang="tr-TR" b="1" dirty="0" smtClean="0">
                <a:latin typeface="Times New Roman" panose="02020603050405020304" pitchFamily="18" charset="0"/>
                <a:cs typeface="Times New Roman" panose="02020603050405020304" pitchFamily="18" charset="0"/>
              </a:rPr>
              <a:t>Bölümleri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hangingPunct="0"/>
            <a:r>
              <a:rPr lang="tr-TR" dirty="0" smtClean="0"/>
              <a:t>İdari </a:t>
            </a:r>
            <a:r>
              <a:rPr lang="tr-TR" dirty="0"/>
              <a:t>soruşturma raporlarının yazılmasında bir şekil şartı zorunluluğu bulun­mamakla beraber, bu raporlar genellikle aşağıda belirtilen bölümlerden oluşur.</a:t>
            </a:r>
          </a:p>
          <a:p>
            <a:pPr hangingPunct="0"/>
            <a:r>
              <a:rPr lang="tr-TR" dirty="0"/>
              <a:t>  I.    GİRİŞ</a:t>
            </a:r>
          </a:p>
          <a:p>
            <a:pPr hangingPunct="0"/>
            <a:r>
              <a:rPr lang="tr-TR" dirty="0"/>
              <a:t>  II.   İNCELEME VE SORUŞTURMANIN KONUSU</a:t>
            </a:r>
          </a:p>
          <a:p>
            <a:pPr hangingPunct="0"/>
            <a:r>
              <a:rPr lang="tr-TR" dirty="0"/>
              <a:t>  III. YAPILAN İNCELEME VE SORUŞTURMA ÇALIŞMALARI</a:t>
            </a:r>
          </a:p>
          <a:p>
            <a:pPr hangingPunct="0"/>
            <a:r>
              <a:rPr lang="tr-TR" dirty="0"/>
              <a:t>  IV.  BİLGİ, BELGE VE İFADELERİN DEĞERLENDİRİLMESİ</a:t>
            </a:r>
          </a:p>
          <a:p>
            <a:pPr hangingPunct="0"/>
            <a:r>
              <a:rPr lang="tr-TR" dirty="0"/>
              <a:t>  V.   SONUÇ - KANAAT  VE TEKLİF</a:t>
            </a:r>
          </a:p>
          <a:p>
            <a:pPr hangingPunct="0"/>
            <a:r>
              <a:rPr lang="tr-TR" dirty="0"/>
              <a:t>  Soruşturmacı; raporunda, yukarıdaki sıralamayı gözeterek, benzer şekilde ana ve alt bölümler açabilir, bölüm başlıklarını benzeri ifadelerle tanımlayabilir. </a:t>
            </a:r>
          </a:p>
          <a:p>
            <a:endParaRPr lang="tr-TR"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76</a:t>
            </a:fld>
            <a:endParaRPr lang="en-US" dirty="0"/>
          </a:p>
        </p:txBody>
      </p:sp>
    </p:spTree>
    <p:extLst>
      <p:ext uri="{BB962C8B-B14F-4D97-AF65-F5344CB8AC3E}">
        <p14:creationId xmlns:p14="http://schemas.microsoft.com/office/powerpoint/2010/main" val="113152335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latin typeface="Times New Roman" panose="02020603050405020304" pitchFamily="18" charset="0"/>
                <a:cs typeface="Times New Roman" panose="02020603050405020304" pitchFamily="18" charset="0"/>
              </a:rPr>
              <a:t>Bilgi, belge ve ifadelerin değerlendirilmesi </a:t>
            </a:r>
            <a:r>
              <a:rPr lang="tr-TR" dirty="0">
                <a:latin typeface="Times New Roman" panose="02020603050405020304" pitchFamily="18" charset="0"/>
                <a:cs typeface="Times New Roman" panose="02020603050405020304" pitchFamily="18" charset="0"/>
              </a:rPr>
              <a:t>(tahlil ve münakaşa</a:t>
            </a:r>
            <a:r>
              <a:rPr lang="tr-TR" b="1" dirty="0">
                <a:latin typeface="Times New Roman" panose="02020603050405020304" pitchFamily="18" charset="0"/>
                <a:cs typeface="Times New Roman" panose="02020603050405020304" pitchFamily="18" charset="0"/>
              </a:rPr>
              <a:t>) bölümünde;</a:t>
            </a:r>
            <a:r>
              <a:rPr lang="tr-TR" dirty="0">
                <a:latin typeface="Times New Roman" panose="02020603050405020304" pitchFamily="18" charset="0"/>
                <a:cs typeface="Times New Roman" panose="02020603050405020304" pitchFamily="18" charset="0"/>
              </a:rPr>
              <a:t> </a:t>
            </a:r>
          </a:p>
        </p:txBody>
      </p:sp>
      <p:sp>
        <p:nvSpPr>
          <p:cNvPr id="3" name="İçerik Yer Tutucusu 2"/>
          <p:cNvSpPr>
            <a:spLocks noGrp="1"/>
          </p:cNvSpPr>
          <p:nvPr>
            <p:ph idx="1"/>
          </p:nvPr>
        </p:nvSpPr>
        <p:spPr>
          <a:xfrm>
            <a:off x="581192" y="2180496"/>
            <a:ext cx="11029615" cy="4529586"/>
          </a:xfrm>
        </p:spPr>
        <p:txBody>
          <a:bodyPr>
            <a:normAutofit/>
          </a:bodyPr>
          <a:lstStyle/>
          <a:p>
            <a:pPr algn="just"/>
            <a:r>
              <a:rPr lang="tr-TR" sz="2400" dirty="0"/>
              <a:t>T</a:t>
            </a:r>
            <a:r>
              <a:rPr lang="tr-TR" sz="2400" dirty="0" smtClean="0"/>
              <a:t>oplanan </a:t>
            </a:r>
            <a:r>
              <a:rPr lang="tr-TR" sz="2400" dirty="0"/>
              <a:t>bilgi ve belgelerin karşılaştırılıp değerlendirilmesiyle ileriye sürülen ve soruşturmaya konu oluşturan iddiaların kesin­lik kazanıp kazanmadığı, suç veya kusur oluşturucu nitelikte bulunup bulunmadığı tartışılır. </a:t>
            </a:r>
            <a:endParaRPr lang="tr-TR" sz="2400" dirty="0" smtClean="0"/>
          </a:p>
          <a:p>
            <a:pPr algn="just"/>
            <a:r>
              <a:rPr lang="tr-TR" sz="2400" dirty="0" smtClean="0"/>
              <a:t>Bu </a:t>
            </a:r>
            <a:r>
              <a:rPr lang="tr-TR" sz="2400" dirty="0"/>
              <a:t>bölümde, hakkında soruşturma yapılanla / sanıkla ilgili iddialar ile kayıt, belge ve bulgular üzerinde ya­pılan inceleme ve tespitler, tanık ifadelerinden çıkan sonuçlar tahlil edilerek iddia konuları açıklığa kavuşturulur. </a:t>
            </a:r>
            <a:endParaRPr lang="tr-TR" sz="2400" dirty="0" smtClean="0"/>
          </a:p>
          <a:p>
            <a:pPr algn="just"/>
            <a:r>
              <a:rPr lang="tr-TR" sz="2400" dirty="0" smtClean="0"/>
              <a:t>Yapılan </a:t>
            </a:r>
            <a:r>
              <a:rPr lang="tr-TR" sz="2400" dirty="0"/>
              <a:t>bu değerlendirme aşamasında, mevzuat hüküm­leri titizlikle göz önünde bulundurulur ve belirlenen kusurlu davranışın hangi kanun, tüzük, yönetmelik, yönerge veya emre aykırı olduğu belirtilir. İddianın aksine bir du­rum söz konusu ise fiilin kusur teşkil etmediği delillerle ortaya konulur.</a:t>
            </a:r>
            <a:endParaRPr lang="tr-TR" sz="24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77</a:t>
            </a:fld>
            <a:endParaRPr lang="en-US" dirty="0"/>
          </a:p>
        </p:txBody>
      </p:sp>
    </p:spTree>
    <p:extLst>
      <p:ext uri="{BB962C8B-B14F-4D97-AF65-F5344CB8AC3E}">
        <p14:creationId xmlns:p14="http://schemas.microsoft.com/office/powerpoint/2010/main" val="288826257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Sonuç, kanaat ve teklif bölümünde</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2180496"/>
            <a:ext cx="11029615" cy="4341328"/>
          </a:xfrm>
        </p:spPr>
        <p:txBody>
          <a:bodyPr>
            <a:noAutofit/>
          </a:bodyPr>
          <a:lstStyle/>
          <a:p>
            <a:pPr algn="just" hangingPunct="0"/>
            <a:r>
              <a:rPr lang="tr-TR" sz="2800" dirty="0"/>
              <a:t>Ö</a:t>
            </a:r>
            <a:r>
              <a:rPr lang="tr-TR" sz="2800" dirty="0" smtClean="0"/>
              <a:t>nceki </a:t>
            </a:r>
            <a:r>
              <a:rPr lang="tr-TR" sz="2800" dirty="0"/>
              <a:t>bölümlerle uyumlu olmak kaydıyla, ileri sürülen iddialarla ilgili olarak kusur niteliğinde bir eylemin olup olmadığı, şayet sübuta eren kusurlu bir davranış söz konusu ise bunun hangi mevzuatın hangi mad­desine aykırı bulunduğu, özel veya genel kanunun hangi maddesi kapsamına girdiği belirtilmeli, kesinlik kazanmayan iddialar da açıklanmalıdır.</a:t>
            </a:r>
          </a:p>
          <a:p>
            <a:pPr algn="just"/>
            <a:r>
              <a:rPr lang="tr-TR" sz="2800" dirty="0"/>
              <a:t>Aynı kişi ile ilgili birden fazla kusurun kesinleşmesi halinde her kusurun kar­şılığı olan ceza ve ilgili maddesi belirtilmek suretiyle, </a:t>
            </a:r>
            <a:r>
              <a:rPr lang="tr-TR" sz="2800" b="1" dirty="0" err="1"/>
              <a:t>tevhiden</a:t>
            </a:r>
            <a:r>
              <a:rPr lang="tr-TR" sz="2800" dirty="0"/>
              <a:t> bunlardan en ağırı ile cezalandırılması teklif </a:t>
            </a:r>
            <a:r>
              <a:rPr lang="tr-TR" sz="2800" dirty="0" smtClean="0"/>
              <a:t>edilebilir.</a:t>
            </a:r>
            <a:endParaRPr lang="tr-TR" sz="28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78</a:t>
            </a:fld>
            <a:endParaRPr lang="en-US" dirty="0"/>
          </a:p>
        </p:txBody>
      </p:sp>
    </p:spTree>
    <p:extLst>
      <p:ext uri="{BB962C8B-B14F-4D97-AF65-F5344CB8AC3E}">
        <p14:creationId xmlns:p14="http://schemas.microsoft.com/office/powerpoint/2010/main" val="27507332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600" dirty="0"/>
              <a:t>İdarî ve malî tekliflerin gerekmesi durumunda, bu önerilere </a:t>
            </a:r>
            <a:r>
              <a:rPr lang="tr-TR" sz="3600" dirty="0">
                <a:solidFill>
                  <a:srgbClr val="0070C0"/>
                </a:solidFill>
              </a:rPr>
              <a:t>dayanak olacak esaslar </a:t>
            </a:r>
            <a:r>
              <a:rPr lang="tr-TR" sz="3600" dirty="0"/>
              <a:t>belirtilmelidir.</a:t>
            </a:r>
            <a:r>
              <a:rPr lang="tr-TR" sz="3600" b="1" dirty="0"/>
              <a:t> </a:t>
            </a:r>
            <a:endParaRPr lang="tr-TR" sz="36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79</a:t>
            </a:fld>
            <a:endParaRPr lang="en-US" dirty="0"/>
          </a:p>
        </p:txBody>
      </p:sp>
    </p:spTree>
    <p:extLst>
      <p:ext uri="{BB962C8B-B14F-4D97-AF65-F5344CB8AC3E}">
        <p14:creationId xmlns:p14="http://schemas.microsoft.com/office/powerpoint/2010/main" val="33286737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Times New Roman" panose="02020603050405020304" pitchFamily="18" charset="0"/>
                <a:cs typeface="Times New Roman" panose="02020603050405020304" pitchFamily="18" charset="0"/>
              </a:rPr>
              <a:t>Hukukun Evrensel İlkeleri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600" b="1" dirty="0" smtClean="0"/>
              <a:t>İddia </a:t>
            </a:r>
            <a:r>
              <a:rPr lang="tr-TR" sz="3600" b="1" dirty="0"/>
              <a:t>Edenin İspat Külfeti</a:t>
            </a:r>
            <a:r>
              <a:rPr lang="tr-TR" sz="3600" b="1" dirty="0" smtClean="0"/>
              <a:t>:</a:t>
            </a:r>
          </a:p>
          <a:p>
            <a:pPr marL="0" indent="0" algn="just">
              <a:buNone/>
            </a:pPr>
            <a:r>
              <a:rPr lang="tr-TR" sz="3600" dirty="0" smtClean="0"/>
              <a:t>		</a:t>
            </a:r>
            <a:r>
              <a:rPr lang="tr-TR" sz="3600" dirty="0"/>
              <a:t>Herkes, iddiasını hukuka uygun yol ve yöntemlerle elde edilen deliller ile kanıtlamak zorundadır.</a:t>
            </a:r>
            <a:endParaRPr lang="tr-TR" sz="36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251615494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200" dirty="0"/>
              <a:t>İstifa, emeklilik gibi nedenlerle Devlet memurluğundan ayrılan kişilere, me­mur iken işledikleri kusurlar nedeniyle disiplin cezası verilmesi gerektiği yargı içtihatları gereği olduğundan, istifa ederek veya emeklilik suretiyle ayrılmış olanlar hak­kında da sübuta eren fiillerinden dolayı teklif getirilmelidir.</a:t>
            </a:r>
            <a:endParaRPr lang="tr-TR" sz="32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80</a:t>
            </a:fld>
            <a:endParaRPr lang="en-US" dirty="0"/>
          </a:p>
        </p:txBody>
      </p:sp>
    </p:spTree>
    <p:extLst>
      <p:ext uri="{BB962C8B-B14F-4D97-AF65-F5344CB8AC3E}">
        <p14:creationId xmlns:p14="http://schemas.microsoft.com/office/powerpoint/2010/main" val="40069807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2180496"/>
            <a:ext cx="11029615" cy="4408563"/>
          </a:xfrm>
        </p:spPr>
        <p:txBody>
          <a:bodyPr>
            <a:noAutofit/>
          </a:bodyPr>
          <a:lstStyle/>
          <a:p>
            <a:pPr algn="just"/>
            <a:r>
              <a:rPr lang="tr-TR" sz="2200" b="1" dirty="0"/>
              <a:t>İdari teklifler getirilirken</a:t>
            </a:r>
            <a:r>
              <a:rPr lang="tr-TR" sz="2200" b="1" i="1" dirty="0"/>
              <a:t>, </a:t>
            </a:r>
            <a:r>
              <a:rPr lang="tr-TR" sz="2200" dirty="0"/>
              <a:t>kesinlik kazanan eylemin boyutu, görevin yürü­tülmesinde kamu yararı ve zararı, kurumun gelişmesine tesir edebilecek etkiler, kişi­sel durumlar, ilgilinin bu görevinde kalmasındaki sakıncalar dikkatle değerlendiril­meli, görevinde kalmasında sakınca bulunduğu sonucuna ulaşılmışsa, nedenleri be­lirtilerek idareye ışık tutulmalıdır. </a:t>
            </a:r>
            <a:endParaRPr lang="tr-TR" sz="2200" dirty="0" smtClean="0"/>
          </a:p>
          <a:p>
            <a:pPr algn="just"/>
            <a:r>
              <a:rPr lang="tr-TR" sz="2200" dirty="0" smtClean="0"/>
              <a:t>Bu </a:t>
            </a:r>
            <a:r>
              <a:rPr lang="tr-TR" sz="2200" dirty="0"/>
              <a:t>işlemlerle ilgili olarak Danıştay </a:t>
            </a:r>
            <a:r>
              <a:rPr lang="tr-TR" sz="2200" i="1" dirty="0"/>
              <a:t>5. </a:t>
            </a:r>
            <a:r>
              <a:rPr lang="tr-TR" sz="2200" dirty="0"/>
              <a:t>Dairesinin E.: 1988/1262-K.: 1988/1785 sayılı kararı ile aynı Dairenin E. 1986/714, K. 1987/ 129 </a:t>
            </a:r>
            <a:r>
              <a:rPr lang="tr-TR" sz="2200" dirty="0" err="1"/>
              <a:t>nolu</a:t>
            </a:r>
            <a:r>
              <a:rPr lang="tr-TR" sz="2200" dirty="0"/>
              <a:t> kararında yer alan, </a:t>
            </a:r>
            <a:r>
              <a:rPr lang="tr-TR" sz="2200" b="1" i="1" dirty="0"/>
              <a:t>“...aynı görevde uzun yıllar çalıştığı ve bu nedenle yıpran­dığı gerekçe gösterilerek bir memurun görevden alınması mevzuata ve idare huku­ku ilkelerine aykırı bulunduğu cihetle …” </a:t>
            </a:r>
            <a:r>
              <a:rPr lang="tr-TR" sz="2200" dirty="0"/>
              <a:t>şeklindeki açıklaması göz önünde bulundurulmalıdır</a:t>
            </a:r>
            <a:r>
              <a:rPr lang="tr-TR" sz="2200" dirty="0" smtClean="0"/>
              <a:t>.</a:t>
            </a:r>
          </a:p>
          <a:p>
            <a:pPr algn="just"/>
            <a:r>
              <a:rPr lang="tr-TR" sz="2200" dirty="0" smtClean="0"/>
              <a:t>İdari </a:t>
            </a:r>
            <a:r>
              <a:rPr lang="tr-TR" sz="2200" dirty="0"/>
              <a:t>yönden herhangi bir öneri getirilmesini gerektirecek bir durum görülmediğinde “işlem tayinine gerek </a:t>
            </a:r>
            <a:r>
              <a:rPr lang="tr-TR" sz="2200" dirty="0" err="1"/>
              <a:t>bulunmadığı”nın</a:t>
            </a:r>
            <a:r>
              <a:rPr lang="tr-TR" sz="2200" dirty="0"/>
              <a:t> belirtilmesi yerin­de olacaktır.</a:t>
            </a:r>
            <a:endParaRPr lang="tr-TR" sz="22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81</a:t>
            </a:fld>
            <a:endParaRPr lang="en-US" dirty="0"/>
          </a:p>
        </p:txBody>
      </p:sp>
    </p:spTree>
    <p:extLst>
      <p:ext uri="{BB962C8B-B14F-4D97-AF65-F5344CB8AC3E}">
        <p14:creationId xmlns:p14="http://schemas.microsoft.com/office/powerpoint/2010/main" val="202896521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2553615"/>
            <a:ext cx="11029615" cy="3678303"/>
          </a:xfrm>
        </p:spPr>
        <p:txBody>
          <a:bodyPr>
            <a:noAutofit/>
          </a:bodyPr>
          <a:lstStyle/>
          <a:p>
            <a:pPr algn="just"/>
            <a:r>
              <a:rPr lang="tr-TR" sz="2400" b="1" dirty="0"/>
              <a:t>Disiplin teklifi getirilirken “ölçülülük </a:t>
            </a:r>
            <a:r>
              <a:rPr lang="tr-TR" sz="2400" b="1" dirty="0" err="1"/>
              <a:t>ilkesi”nin</a:t>
            </a:r>
            <a:r>
              <a:rPr lang="tr-TR" sz="2400" b="1" dirty="0"/>
              <a:t> dikkate alınması gerekmektedir.</a:t>
            </a:r>
            <a:r>
              <a:rPr lang="tr-TR" sz="2400" dirty="0"/>
              <a:t> </a:t>
            </a:r>
            <a:endParaRPr lang="tr-TR" sz="2400" dirty="0" smtClean="0"/>
          </a:p>
          <a:p>
            <a:pPr algn="just"/>
            <a:r>
              <a:rPr lang="tr-TR" sz="2400" dirty="0" smtClean="0">
                <a:solidFill>
                  <a:srgbClr val="0070C0"/>
                </a:solidFill>
              </a:rPr>
              <a:t>Ölçülülük </a:t>
            </a:r>
            <a:r>
              <a:rPr lang="tr-TR" sz="2400" dirty="0">
                <a:solidFill>
                  <a:srgbClr val="0070C0"/>
                </a:solidFill>
              </a:rPr>
              <a:t>ilkesi</a:t>
            </a:r>
            <a:r>
              <a:rPr lang="tr-TR" sz="2400" dirty="0"/>
              <a:t>, devlet ve organlarının faaliyetlerinin ölçülü, makul olmasını anlatır. </a:t>
            </a:r>
            <a:endParaRPr lang="tr-TR" sz="2400" dirty="0" smtClean="0"/>
          </a:p>
          <a:p>
            <a:pPr algn="just"/>
            <a:r>
              <a:rPr lang="tr-TR" sz="2400" dirty="0" smtClean="0"/>
              <a:t>Bu </a:t>
            </a:r>
            <a:r>
              <a:rPr lang="tr-TR" sz="2400" dirty="0"/>
              <a:t>ilke, </a:t>
            </a:r>
            <a:r>
              <a:rPr lang="tr-TR" sz="2400" dirty="0">
                <a:solidFill>
                  <a:srgbClr val="0070C0"/>
                </a:solidFill>
              </a:rPr>
              <a:t>suç ve ceza arasındaki oran ve özgürlüklerin korunması </a:t>
            </a:r>
            <a:r>
              <a:rPr lang="tr-TR" sz="2400" dirty="0"/>
              <a:t>alanında geçerlidir. Özgürlükler açısından eşitlik düşüncesiyle getirilen sınırlamanın, hak üzerinde meydana getirdiği etkiyi haklı kılmaya yetebilecek bir derecede olması, bu sınırlamada önemli bir durumun varlığının aranması ölçülülük ilkesinin gereğidir. </a:t>
            </a:r>
            <a:endParaRPr lang="tr-TR" sz="2400" dirty="0" smtClean="0"/>
          </a:p>
          <a:p>
            <a:pPr algn="just"/>
            <a:r>
              <a:rPr lang="tr-TR" sz="2400" dirty="0" smtClean="0"/>
              <a:t>Ölçülülük</a:t>
            </a:r>
            <a:r>
              <a:rPr lang="tr-TR" sz="2400" dirty="0"/>
              <a:t>, </a:t>
            </a:r>
            <a:r>
              <a:rPr lang="tr-TR" sz="2400" dirty="0">
                <a:solidFill>
                  <a:srgbClr val="0070C0"/>
                </a:solidFill>
              </a:rPr>
              <a:t>İdarenin yetkilerini gerçekleştirirken takınacağı tavrın, sadece varılmak istenen sonuca ulaşmaya yetecek kadar olmasını öngörmekte, fazlasının geçersiz olması sonucunu doğurmaktadır.</a:t>
            </a:r>
            <a:endParaRPr lang="tr-TR" sz="2400" dirty="0">
              <a:solidFill>
                <a:srgbClr val="0070C0"/>
              </a:solidFill>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82</a:t>
            </a:fld>
            <a:endParaRPr lang="en-US" dirty="0"/>
          </a:p>
        </p:txBody>
      </p:sp>
    </p:spTree>
    <p:extLst>
      <p:ext uri="{BB962C8B-B14F-4D97-AF65-F5344CB8AC3E}">
        <p14:creationId xmlns:p14="http://schemas.microsoft.com/office/powerpoint/2010/main" val="196872776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2642959"/>
            <a:ext cx="11029615" cy="3678303"/>
          </a:xfrm>
        </p:spPr>
        <p:txBody>
          <a:bodyPr>
            <a:noAutofit/>
          </a:bodyPr>
          <a:lstStyle/>
          <a:p>
            <a:pPr algn="just"/>
            <a:r>
              <a:rPr lang="tr-TR" sz="2400" dirty="0"/>
              <a:t>657 sayılı Devlet Memurları Kanununun 125/C maddesinde yer alan “aylıktan kesme”, 125/D maddesinde ifade olunan “kademe ilerlemesinin durdurulması” ve özel kanunlarda alt ve üst sınırları belirlenmiş cezaların karara bağlanmasında, Kanunda ön görülen alt sınır cezanın takdiri asıl olup, ancak </a:t>
            </a:r>
            <a:r>
              <a:rPr lang="tr-TR" sz="2400" dirty="0">
                <a:solidFill>
                  <a:srgbClr val="0070C0"/>
                </a:solidFill>
              </a:rPr>
              <a:t>üst sınıra doğru artırılması gerekiyorsa mutlaka gerekçesinin belirtilmesi şarttır. </a:t>
            </a:r>
            <a:endParaRPr lang="tr-TR" sz="2400" dirty="0" smtClean="0">
              <a:solidFill>
                <a:srgbClr val="0070C0"/>
              </a:solidFill>
            </a:endParaRPr>
          </a:p>
          <a:p>
            <a:pPr algn="just"/>
            <a:r>
              <a:rPr lang="tr-TR" sz="2400" dirty="0" err="1" smtClean="0"/>
              <a:t>Danıştayın</a:t>
            </a:r>
            <a:r>
              <a:rPr lang="tr-TR" sz="2400" dirty="0" smtClean="0"/>
              <a:t> </a:t>
            </a:r>
            <a:r>
              <a:rPr lang="tr-TR" sz="2400" dirty="0"/>
              <a:t>ölçülülük ilkesini uyguladığı kararlarında açıkça ölçülülük ilkesinden söz edilmemekte, bunun yerine aynı anlamda; “adil denge”, “adil bir oran”, “fiil ile verilen ceza arasında uyum” gibi ifadeler kullanılmaktadır. </a:t>
            </a:r>
            <a:r>
              <a:rPr lang="tr-TR" sz="2400" b="1" dirty="0"/>
              <a:t>(Danıştay 8.Dairesinin.K.No:4214 Esas No:1993/1617 14.12.1993 kararı: “… Suçla verilen ceza arasında adil bir denge bulunması gerektiği…”)</a:t>
            </a:r>
            <a:endParaRPr lang="tr-TR" sz="24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83</a:t>
            </a:fld>
            <a:endParaRPr lang="en-US" dirty="0"/>
          </a:p>
        </p:txBody>
      </p:sp>
    </p:spTree>
    <p:extLst>
      <p:ext uri="{BB962C8B-B14F-4D97-AF65-F5344CB8AC3E}">
        <p14:creationId xmlns:p14="http://schemas.microsoft.com/office/powerpoint/2010/main" val="18855059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Times New Roman" panose="02020603050405020304" pitchFamily="18" charset="0"/>
                <a:cs typeface="Times New Roman" panose="02020603050405020304" pitchFamily="18" charset="0"/>
              </a:rPr>
              <a:t>İdari teklif</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2800" dirty="0"/>
              <a:t>Müfettiş ve muhakkiklerce düzenlenen inceleme/soruşturma raporlarında; hakkında inceleme ve soruşturma başlatılmış bulunan ve </a:t>
            </a:r>
            <a:r>
              <a:rPr lang="tr-TR" sz="2800" dirty="0">
                <a:solidFill>
                  <a:srgbClr val="0070C0"/>
                </a:solidFill>
              </a:rPr>
              <a:t>iddialara konu fiil(</a:t>
            </a:r>
            <a:r>
              <a:rPr lang="tr-TR" sz="2800" dirty="0" err="1">
                <a:solidFill>
                  <a:srgbClr val="0070C0"/>
                </a:solidFill>
              </a:rPr>
              <a:t>ler</a:t>
            </a:r>
            <a:r>
              <a:rPr lang="tr-TR" sz="2800" dirty="0">
                <a:solidFill>
                  <a:srgbClr val="0070C0"/>
                </a:solidFill>
              </a:rPr>
              <a:t>)i ve hal(</a:t>
            </a:r>
            <a:r>
              <a:rPr lang="tr-TR" sz="2800" dirty="0" err="1">
                <a:solidFill>
                  <a:srgbClr val="0070C0"/>
                </a:solidFill>
              </a:rPr>
              <a:t>ler</a:t>
            </a:r>
            <a:r>
              <a:rPr lang="tr-TR" sz="2800" dirty="0">
                <a:solidFill>
                  <a:srgbClr val="0070C0"/>
                </a:solidFill>
              </a:rPr>
              <a:t>)i doğrulanan / sübuta eren personel hakkında “idari teklif” getirilirken</a:t>
            </a:r>
            <a:r>
              <a:rPr lang="tr-TR" sz="2800" dirty="0"/>
              <a:t>, aşağıda belirtilen hususların göz önünde bulundurulması genel kabul görmüş uygulamalar olarak ortaya çıkmaktadır.</a:t>
            </a:r>
            <a:endParaRPr lang="tr-TR" sz="28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84</a:t>
            </a:fld>
            <a:endParaRPr lang="en-US" dirty="0"/>
          </a:p>
        </p:txBody>
      </p:sp>
    </p:spTree>
    <p:extLst>
      <p:ext uri="{BB962C8B-B14F-4D97-AF65-F5344CB8AC3E}">
        <p14:creationId xmlns:p14="http://schemas.microsoft.com/office/powerpoint/2010/main" val="390432381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İdari teklif</a:t>
            </a:r>
          </a:p>
        </p:txBody>
      </p:sp>
      <p:sp>
        <p:nvSpPr>
          <p:cNvPr id="3" name="İçerik Yer Tutucusu 2"/>
          <p:cNvSpPr>
            <a:spLocks noGrp="1"/>
          </p:cNvSpPr>
          <p:nvPr>
            <p:ph idx="1"/>
          </p:nvPr>
        </p:nvSpPr>
        <p:spPr/>
        <p:txBody>
          <a:bodyPr>
            <a:normAutofit/>
          </a:bodyPr>
          <a:lstStyle/>
          <a:p>
            <a:pPr algn="just"/>
            <a:r>
              <a:rPr lang="tr-TR" sz="3200" dirty="0"/>
              <a:t>Kamuoyunu meşgul eden, kurum ve/veya kişi zararına neden olan, kamu vicdanında rahatsızlık oluşturan durumlarda, doğrulanan fiil ve hallerin nitelik ve nicelik durumları da dikkate alınarak, gerektiğinde idari teklif getirilmelidir.</a:t>
            </a:r>
            <a:endParaRPr lang="tr-TR" sz="32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85</a:t>
            </a:fld>
            <a:endParaRPr lang="en-US" dirty="0"/>
          </a:p>
        </p:txBody>
      </p:sp>
    </p:spTree>
    <p:extLst>
      <p:ext uri="{BB962C8B-B14F-4D97-AF65-F5344CB8AC3E}">
        <p14:creationId xmlns:p14="http://schemas.microsoft.com/office/powerpoint/2010/main" val="22167213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İdari teklif</a:t>
            </a:r>
          </a:p>
        </p:txBody>
      </p:sp>
      <p:sp>
        <p:nvSpPr>
          <p:cNvPr id="3" name="İçerik Yer Tutucusu 2"/>
          <p:cNvSpPr>
            <a:spLocks noGrp="1"/>
          </p:cNvSpPr>
          <p:nvPr>
            <p:ph idx="1"/>
          </p:nvPr>
        </p:nvSpPr>
        <p:spPr/>
        <p:txBody>
          <a:bodyPr>
            <a:normAutofit/>
          </a:bodyPr>
          <a:lstStyle/>
          <a:p>
            <a:pPr algn="just"/>
            <a:r>
              <a:rPr lang="tr-TR" sz="2800" dirty="0"/>
              <a:t>İdari tekliflerin; diğer mevzuat (özellikle norm kadro) yönünden de uygulama kolaylığının bulunmasına, Bakanlığa mali yük (özellikle il dışı tekliflerde) getirmemesine ve görev yeri değişiminin kişiye önerilen cezadan daha etkili bir yaptırım niteliğine dönüşmemesine, kamu hizmetlerinin aksatılmamasına, aksine kamu hizmetlerinin sağlıklı, verimli ve zamanında yürütülmesini sağlamaya yönelik olmasına dikkat edilmelidir.</a:t>
            </a:r>
            <a:endParaRPr lang="tr-TR" sz="28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86</a:t>
            </a:fld>
            <a:endParaRPr lang="en-US" dirty="0"/>
          </a:p>
        </p:txBody>
      </p:sp>
    </p:spTree>
    <p:extLst>
      <p:ext uri="{BB962C8B-B14F-4D97-AF65-F5344CB8AC3E}">
        <p14:creationId xmlns:p14="http://schemas.microsoft.com/office/powerpoint/2010/main" val="238744377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İdari teklif</a:t>
            </a:r>
          </a:p>
        </p:txBody>
      </p:sp>
      <p:sp>
        <p:nvSpPr>
          <p:cNvPr id="3" name="İçerik Yer Tutucusu 2"/>
          <p:cNvSpPr>
            <a:spLocks noGrp="1"/>
          </p:cNvSpPr>
          <p:nvPr>
            <p:ph idx="1"/>
          </p:nvPr>
        </p:nvSpPr>
        <p:spPr/>
        <p:txBody>
          <a:bodyPr>
            <a:normAutofit/>
          </a:bodyPr>
          <a:lstStyle/>
          <a:p>
            <a:pPr algn="just"/>
            <a:r>
              <a:rPr lang="tr-TR" sz="3200" dirty="0"/>
              <a:t>Disiplin cezaları verildiği tarihten itibaren hüküm ifade edeceğinden ve derhal uygulanacağından, disiplin cezalarıyla bağlantılı idari teklifler yapılırken, teklif cümlesinde getirilecek “ … görevinden alınması” önerisi öncesinde “ önerilen cezanın uygulamaya konulması durumunda” ibaresine yer verilmelidir. İdari teklif, disiplin cezasının uygulanma durumu da göz önünde bulundurularak değerlendirilmelidir.</a:t>
            </a:r>
            <a:endParaRPr lang="tr-TR" sz="32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87</a:t>
            </a:fld>
            <a:endParaRPr lang="en-US" dirty="0"/>
          </a:p>
        </p:txBody>
      </p:sp>
    </p:spTree>
    <p:extLst>
      <p:ext uri="{BB962C8B-B14F-4D97-AF65-F5344CB8AC3E}">
        <p14:creationId xmlns:p14="http://schemas.microsoft.com/office/powerpoint/2010/main" val="86743501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İdari teklif</a:t>
            </a:r>
            <a:endParaRPr lang="tr-TR" dirty="0"/>
          </a:p>
        </p:txBody>
      </p:sp>
      <p:sp>
        <p:nvSpPr>
          <p:cNvPr id="3" name="İçerik Yer Tutucusu 2"/>
          <p:cNvSpPr>
            <a:spLocks noGrp="1"/>
          </p:cNvSpPr>
          <p:nvPr>
            <p:ph idx="1"/>
          </p:nvPr>
        </p:nvSpPr>
        <p:spPr/>
        <p:txBody>
          <a:bodyPr>
            <a:normAutofit/>
          </a:bodyPr>
          <a:lstStyle/>
          <a:p>
            <a:pPr algn="just"/>
            <a:r>
              <a:rPr lang="tr-TR" sz="3600" dirty="0"/>
              <a:t>657 sayılı Kanunda yer alan “uyarma” ve “kınama” cezalarını ve/veya özel kanunlarda yer alan ve bu cezalara benzer/eşdeğer nitelikte olan diğer cezaları gerektiren durumlarda ve kamu hizmetlerinin aksamasına neden olmayacak durumlarda idari teklif getirilmemesi ilke edinilmelidir.</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88</a:t>
            </a:fld>
            <a:endParaRPr lang="en-US" dirty="0"/>
          </a:p>
        </p:txBody>
      </p:sp>
    </p:spTree>
    <p:extLst>
      <p:ext uri="{BB962C8B-B14F-4D97-AF65-F5344CB8AC3E}">
        <p14:creationId xmlns:p14="http://schemas.microsoft.com/office/powerpoint/2010/main" val="262692173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Times New Roman" panose="02020603050405020304" pitchFamily="18" charset="0"/>
                <a:cs typeface="Times New Roman" panose="02020603050405020304" pitchFamily="18" charset="0"/>
              </a:rPr>
              <a:t>Mali teklif</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2180496"/>
            <a:ext cx="11029615" cy="4408563"/>
          </a:xfrm>
        </p:spPr>
        <p:txBody>
          <a:bodyPr>
            <a:noAutofit/>
          </a:bodyPr>
          <a:lstStyle/>
          <a:p>
            <a:pPr algn="just"/>
            <a:r>
              <a:rPr lang="tr-TR" b="1" dirty="0"/>
              <a:t>Mali yönden</a:t>
            </a:r>
            <a:r>
              <a:rPr lang="tr-TR" dirty="0"/>
              <a:t> herhangi bir kesinti veya para ödettirilmesi teklifinde, kısaca nedeni ve ne kadar miktarın nereye kesilmesi gerektiği açıklanmalıdır. Birlikte ödettirilmesi istenecek tekliflerde, kişilere isabet eden miktarlar belirtilmeli, bu hususta yapılacak tespit ve tekliflerde, 13.8.1983 tarih ve 18134 sayılı Resmi Gazetede ya­yımlanan, </a:t>
            </a:r>
            <a:r>
              <a:rPr lang="tr-TR" b="1" dirty="0"/>
              <a:t>“Devlete ve Kişilere, Memurlarca Verilen Zararların Nev’i, Miktarının Tespiti, Takibi, Yapılacak Diğer İşlemler Hakkındaki Yönetmelik”</a:t>
            </a:r>
            <a:r>
              <a:rPr lang="tr-TR" dirty="0"/>
              <a:t> hükümlerince ha­reket edilmelidir. </a:t>
            </a:r>
            <a:r>
              <a:rPr lang="tr-TR" dirty="0">
                <a:solidFill>
                  <a:srgbClr val="0070C0"/>
                </a:solidFill>
              </a:rPr>
              <a:t>Danıştay içtihatlarında genel ilke, “Hukuka aykırı işlemlerin her zaman geri alınabileceği” yolundadır. </a:t>
            </a:r>
            <a:endParaRPr lang="tr-TR" dirty="0" smtClean="0">
              <a:solidFill>
                <a:srgbClr val="0070C0"/>
              </a:solidFill>
            </a:endParaRPr>
          </a:p>
          <a:p>
            <a:pPr algn="just"/>
            <a:r>
              <a:rPr lang="tr-TR" dirty="0" smtClean="0"/>
              <a:t>Ancak</a:t>
            </a:r>
            <a:r>
              <a:rPr lang="tr-TR" dirty="0"/>
              <a:t>, Danıştay İçtihatları Birleştirme Kurulunun 22.12.1973 tarih ve 1969/8,1973/14 sayılı kararında; “</a:t>
            </a:r>
            <a:r>
              <a:rPr lang="tr-TR" dirty="0">
                <a:solidFill>
                  <a:srgbClr val="0070C0"/>
                </a:solidFill>
              </a:rPr>
              <a:t>idarenin yokluk, açık hata, memurun gerçek dışı beyanı veya hilesi hallerinde, süre aranmaksızın kanunsuz terfi veya intibaka dayanarak ödediği meblağı her zaman geri alabileceği, ancak belirtilen bu istisnalar dışında kalan durumlarda yapılan ödemelerin, ödemenin yapıldığı tarihten başlamak üzere (60) gün (dava açma süresi) içinde geri isteyebileceği, 60 günlük süre geçtikten sonra geri almanın mümkün olmayacağı sonucuna varmıştır</a:t>
            </a:r>
            <a:r>
              <a:rPr lang="tr-TR" b="1" dirty="0">
                <a:solidFill>
                  <a:srgbClr val="0070C0"/>
                </a:solidFill>
              </a:rPr>
              <a:t>. </a:t>
            </a:r>
            <a:r>
              <a:rPr lang="tr-TR" b="1" dirty="0"/>
              <a:t>(Danıştay 5. D.11.11.1992 tarih, K.No:3022, E.No:1989/1725 kararında; kanuna aykırı olarak yapılan hatalı ödemelerin ita amiri olan belediye başkan vekilince geri alınmasının hukuken olanaklı olduğu ancak memurun gerçek dışı beyanı veya hilesi dışındaki hatalı ödemelerin dava açma süresi içinde geri alınabileceği belirtilmiştir.)</a:t>
            </a:r>
            <a:endParaRPr lang="tr-TR"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89</a:t>
            </a:fld>
            <a:endParaRPr lang="en-US" dirty="0"/>
          </a:p>
        </p:txBody>
      </p:sp>
    </p:spTree>
    <p:extLst>
      <p:ext uri="{BB962C8B-B14F-4D97-AF65-F5344CB8AC3E}">
        <p14:creationId xmlns:p14="http://schemas.microsoft.com/office/powerpoint/2010/main" val="11936276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Times New Roman" panose="02020603050405020304" pitchFamily="18" charset="0"/>
                <a:cs typeface="Times New Roman" panose="02020603050405020304" pitchFamily="18" charset="0"/>
              </a:rPr>
              <a:t>Hukukun Evrensel İlkeleri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600" b="1" dirty="0" smtClean="0"/>
              <a:t>Masumiyet </a:t>
            </a:r>
            <a:r>
              <a:rPr lang="tr-TR" sz="3600" b="1" dirty="0"/>
              <a:t>(Suçsuzluk) Karinesi:</a:t>
            </a:r>
            <a:endParaRPr lang="tr-TR" sz="3600" b="1" dirty="0" smtClean="0"/>
          </a:p>
          <a:p>
            <a:pPr marL="0" indent="0" algn="just">
              <a:buNone/>
            </a:pPr>
            <a:r>
              <a:rPr lang="tr-TR" sz="3600" dirty="0" smtClean="0"/>
              <a:t>		</a:t>
            </a:r>
            <a:r>
              <a:rPr lang="tr-TR" sz="3600" dirty="0"/>
              <a:t>Hiç kimse, suçluluğu mahkemenin kesinleşmiş hükmü ile sabit oluncaya kadar suçlu ilan edilemez ve mahkum edilemez</a:t>
            </a:r>
            <a:r>
              <a:rPr lang="tr-TR" sz="3600" dirty="0" smtClean="0"/>
              <a:t>. (2709 Sayılı Kanun, Md. 15/2, 38)</a:t>
            </a:r>
            <a:endParaRPr lang="tr-TR" sz="36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34612099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t>Soruşturmacı, inceleme ve soruşturma sonucuna göre, ulaştığı kanaati açıkla­mak ve tekliflerini bildirmekle görevli olduğundan, bu tekliflerini yaparken; </a:t>
            </a:r>
            <a:r>
              <a:rPr lang="tr-TR" sz="3200" b="1" i="1" dirty="0"/>
              <a:t>“… ile cezalandırılmasının </a:t>
            </a:r>
            <a:r>
              <a:rPr lang="tr-TR" sz="3200" b="1" dirty="0"/>
              <a:t>  “; </a:t>
            </a:r>
            <a:r>
              <a:rPr lang="tr-TR" sz="3200" b="1" i="1" dirty="0"/>
              <a:t>“... olarak nakledilmesinin” </a:t>
            </a:r>
            <a:r>
              <a:rPr lang="tr-TR" sz="3200" dirty="0"/>
              <a:t>uygun olacağı ya da </a:t>
            </a:r>
            <a:r>
              <a:rPr lang="tr-TR" sz="3200" b="1" i="1" dirty="0"/>
              <a:t>“herhangi bir işlem yapılmasına gerek bulunmadığı” </a:t>
            </a:r>
            <a:r>
              <a:rPr lang="tr-TR" sz="3200" dirty="0"/>
              <a:t>kanaatine ulaştığını belirten ifadelerle raporun sonunu bağlamalıdır.</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90</a:t>
            </a:fld>
            <a:endParaRPr lang="en-US" dirty="0"/>
          </a:p>
        </p:txBody>
      </p:sp>
    </p:spTree>
    <p:extLst>
      <p:ext uri="{BB962C8B-B14F-4D97-AF65-F5344CB8AC3E}">
        <p14:creationId xmlns:p14="http://schemas.microsoft.com/office/powerpoint/2010/main" val="19120368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t>Raporların bu bölümünde, </a:t>
            </a:r>
            <a:r>
              <a:rPr lang="tr-TR" sz="3200" dirty="0">
                <a:solidFill>
                  <a:srgbClr val="0070C0"/>
                </a:solidFill>
              </a:rPr>
              <a:t>kesin tekliflerde bulunmak yerine, ‘</a:t>
            </a:r>
            <a:r>
              <a:rPr lang="tr-TR" sz="3200" b="1" i="1" dirty="0">
                <a:solidFill>
                  <a:srgbClr val="0070C0"/>
                </a:solidFill>
              </a:rPr>
              <a:t>Takdir Maka­ma aittir</a:t>
            </a:r>
            <a:r>
              <a:rPr lang="tr-TR" sz="3200" dirty="0">
                <a:solidFill>
                  <a:srgbClr val="0070C0"/>
                </a:solidFill>
              </a:rPr>
              <a:t>' şeklinde bir ifadeye yer vermek </a:t>
            </a:r>
            <a:r>
              <a:rPr lang="tr-TR" sz="3200" dirty="0"/>
              <a:t>doğru değildir. Getirilen tekliflerin uygu­lanıp uygulanmaması hususu zaten - mevzuatta yer alan esaslar/sınırlar dahilinde - Makamın takdirinde bulunmaktadır.</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91</a:t>
            </a:fld>
            <a:endParaRPr lang="en-US" dirty="0"/>
          </a:p>
        </p:txBody>
      </p:sp>
    </p:spTree>
    <p:extLst>
      <p:ext uri="{BB962C8B-B14F-4D97-AF65-F5344CB8AC3E}">
        <p14:creationId xmlns:p14="http://schemas.microsoft.com/office/powerpoint/2010/main" val="294878053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Soruşturma Raporunun İlgili Makama Sunulması</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hangingPunct="0"/>
            <a:r>
              <a:rPr lang="tr-TR" sz="2800" dirty="0" smtClean="0"/>
              <a:t>  </a:t>
            </a:r>
            <a:r>
              <a:rPr lang="tr-TR" sz="2800" dirty="0"/>
              <a:t>İdari soruşturma raporları, </a:t>
            </a:r>
            <a:r>
              <a:rPr lang="tr-TR" sz="2800" dirty="0">
                <a:solidFill>
                  <a:srgbClr val="0070C0"/>
                </a:solidFill>
              </a:rPr>
              <a:t>birisi belgeli olmak üzere asgari iki nüsha olarak düzenlenmeli</a:t>
            </a:r>
            <a:r>
              <a:rPr lang="tr-TR" sz="2800" dirty="0"/>
              <a:t> ve soruşturmanın tamamlanmasından sonra, görevlendirme emrini veren </a:t>
            </a:r>
            <a:r>
              <a:rPr lang="tr-TR" sz="2800" dirty="0">
                <a:solidFill>
                  <a:srgbClr val="0070C0"/>
                </a:solidFill>
              </a:rPr>
              <a:t>makama makul bir sürede </a:t>
            </a:r>
            <a:r>
              <a:rPr lang="tr-TR" sz="2800" dirty="0" smtClean="0"/>
              <a:t>(20 Gün) verilmelidir</a:t>
            </a:r>
            <a:r>
              <a:rPr lang="tr-TR" sz="2800" dirty="0"/>
              <a:t>. </a:t>
            </a:r>
          </a:p>
          <a:p>
            <a:pPr algn="just" hangingPunct="0"/>
            <a:endParaRPr lang="tr-TR" sz="2800" dirty="0" smtClean="0"/>
          </a:p>
          <a:p>
            <a:pPr algn="just" hangingPunct="0"/>
            <a:r>
              <a:rPr lang="tr-TR" sz="2800" dirty="0" smtClean="0"/>
              <a:t>Disiplin </a:t>
            </a:r>
            <a:r>
              <a:rPr lang="tr-TR" sz="2800" dirty="0"/>
              <a:t>soruşturmalarının her aşamasında </a:t>
            </a:r>
            <a:r>
              <a:rPr lang="tr-TR" sz="2800" dirty="0">
                <a:solidFill>
                  <a:srgbClr val="0070C0"/>
                </a:solidFill>
              </a:rPr>
              <a:t>gizliliğe gerekli özen </a:t>
            </a:r>
            <a:r>
              <a:rPr lang="tr-TR" sz="2800" dirty="0" smtClean="0">
                <a:solidFill>
                  <a:srgbClr val="0070C0"/>
                </a:solidFill>
              </a:rPr>
              <a:t>gösterilmeli</a:t>
            </a:r>
            <a:r>
              <a:rPr lang="tr-TR" sz="2800" dirty="0" smtClean="0"/>
              <a:t>dir</a:t>
            </a:r>
            <a:r>
              <a:rPr lang="tr-TR" sz="2800" dirty="0"/>
              <a:t>.</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92</a:t>
            </a:fld>
            <a:endParaRPr lang="en-US" dirty="0"/>
          </a:p>
        </p:txBody>
      </p:sp>
    </p:spTree>
    <p:extLst>
      <p:ext uri="{BB962C8B-B14F-4D97-AF65-F5344CB8AC3E}">
        <p14:creationId xmlns:p14="http://schemas.microsoft.com/office/powerpoint/2010/main" val="29725069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ÖN RAPOR VE DÜZENLENMESİNİ GEREKTİREN </a:t>
            </a:r>
            <a:r>
              <a:rPr lang="tr-TR" b="1" dirty="0" smtClean="0">
                <a:latin typeface="Times New Roman" panose="02020603050405020304" pitchFamily="18" charset="0"/>
                <a:cs typeface="Times New Roman" panose="02020603050405020304" pitchFamily="18" charset="0"/>
              </a:rPr>
              <a:t>HALLER</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Autofit/>
          </a:bodyPr>
          <a:lstStyle/>
          <a:p>
            <a:pPr algn="just" hangingPunct="0"/>
            <a:r>
              <a:rPr lang="tr-TR" sz="2400" dirty="0" smtClean="0">
                <a:solidFill>
                  <a:srgbClr val="0070C0"/>
                </a:solidFill>
              </a:rPr>
              <a:t>Soruşturmanın </a:t>
            </a:r>
            <a:r>
              <a:rPr lang="tr-TR" sz="2400" dirty="0">
                <a:solidFill>
                  <a:srgbClr val="0070C0"/>
                </a:solidFill>
              </a:rPr>
              <a:t>uzaması, bazı idari tedbirlerin ivedilikle alınmasına ihtiyaç duyulması ve idareye bilgi verilmesinin gerekmesi durumunda </a:t>
            </a:r>
            <a:r>
              <a:rPr lang="tr-TR" sz="2400" dirty="0"/>
              <a:t>düzenlenen raporlara </a:t>
            </a:r>
            <a:r>
              <a:rPr lang="tr-TR" sz="2400" b="1" dirty="0"/>
              <a:t>“ön rapor”</a:t>
            </a:r>
            <a:r>
              <a:rPr lang="tr-TR" sz="2400" b="1" i="1" dirty="0"/>
              <a:t> </a:t>
            </a:r>
            <a:r>
              <a:rPr lang="tr-TR" sz="2400" dirty="0"/>
              <a:t>denilir. Ancak bu rapor, 4483 sayılı Kanuna göre düzenlenen “</a:t>
            </a:r>
            <a:r>
              <a:rPr lang="tr-TR" sz="2400" b="1" dirty="0"/>
              <a:t>ön ince­leme raporu”</a:t>
            </a:r>
            <a:r>
              <a:rPr lang="tr-TR" sz="2400" dirty="0"/>
              <a:t> ile karıştırılmamalıdır.</a:t>
            </a:r>
          </a:p>
          <a:p>
            <a:pPr algn="just" hangingPunct="0"/>
            <a:r>
              <a:rPr lang="tr-TR" sz="2400" dirty="0"/>
              <a:t>  Ön raporun, soruşturma raporu yazımında esas alınan bölüm başlıkla­rına yer verilmeden düzenlenmesi mümkündür.</a:t>
            </a:r>
          </a:p>
          <a:p>
            <a:pPr algn="just"/>
            <a:r>
              <a:rPr lang="tr-TR" sz="2400" dirty="0"/>
              <a:t>  Bu raporda, </a:t>
            </a:r>
            <a:r>
              <a:rPr lang="tr-TR" sz="2400" dirty="0">
                <a:solidFill>
                  <a:srgbClr val="0070C0"/>
                </a:solidFill>
              </a:rPr>
              <a:t>soruşturma raporunun bilahare sunulacağı belirtilmelidir</a:t>
            </a:r>
            <a:r>
              <a:rPr lang="tr-TR" sz="2400" dirty="0"/>
              <a:t>. Soruşturma raporunun idari teklif bölümünde ise, ön rapordaki idari tekliften söz edilerek, bu teklifin uygulamada kalıp kalmayacağı veya yeni bir idari teklif varsa bunun niteliği belirtilmelidir.</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93</a:t>
            </a:fld>
            <a:endParaRPr lang="en-US" dirty="0"/>
          </a:p>
        </p:txBody>
      </p:sp>
    </p:spTree>
    <p:extLst>
      <p:ext uri="{BB962C8B-B14F-4D97-AF65-F5344CB8AC3E}">
        <p14:creationId xmlns:p14="http://schemas.microsoft.com/office/powerpoint/2010/main" val="41242325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HUKUKA AYKIRI DELİL VE DİSİPLİN SORUŞTURMASI</a:t>
            </a:r>
            <a:endParaRPr lang="tr-TR" dirty="0"/>
          </a:p>
        </p:txBody>
      </p:sp>
      <p:sp>
        <p:nvSpPr>
          <p:cNvPr id="3" name="İçerik Yer Tutucusu 2"/>
          <p:cNvSpPr>
            <a:spLocks noGrp="1"/>
          </p:cNvSpPr>
          <p:nvPr>
            <p:ph idx="1"/>
          </p:nvPr>
        </p:nvSpPr>
        <p:spPr>
          <a:xfrm>
            <a:off x="581192" y="2180496"/>
            <a:ext cx="11029615" cy="4502692"/>
          </a:xfrm>
        </p:spPr>
        <p:txBody>
          <a:bodyPr>
            <a:noAutofit/>
          </a:bodyPr>
          <a:lstStyle/>
          <a:p>
            <a:pPr algn="just"/>
            <a:r>
              <a:rPr lang="tr-TR" sz="2400" dirty="0"/>
              <a:t>Hukuka aykırı yöntemlerle elde edilen delil durumunda disiplin soruşturması yapılmasına ve tesadüfen elde edilen ses kayıtlarının değerlendirilmesine engel bir hüküm bulunmadığı yönünde Yargıtay 5.CD.nin 16.04.2006 T. 6-4 kararı ile. bir ağır ceza mahkemesi üyesinin tesadüfen elde edilen iletişimin dinlenmesine ilişkin tespit tutanaklarını hukuka aykırı delil kabul etmeyen Yargıtay Ceza Genel Kurulunun 22.01.2008 tarih 2007/8.MD. 101 E. 2008/3 kararı mevcuttur. </a:t>
            </a:r>
            <a:endParaRPr lang="tr-TR" sz="2400" dirty="0" smtClean="0"/>
          </a:p>
          <a:p>
            <a:pPr algn="just"/>
            <a:r>
              <a:rPr lang="tr-TR" sz="2400" dirty="0" smtClean="0"/>
              <a:t>Yine </a:t>
            </a:r>
            <a:r>
              <a:rPr lang="tr-TR" sz="2400" dirty="0"/>
              <a:t>Yargıtay Birinci Başkanlık Kurulu 29.06.2004 tarihli ve 2004/96 sayılı kararında "... telefonu dinlenen sanıklar ile haklarında dinleme kararı bulunmayan üçüncü kişi konumunda bulunan Yargıtay Üyelerinin ceza yargılanmasında delil olarak kullanılamayacağını, ancak disiplin soruşturması yapılmasına karar vererek iki Yargıtay üyesinden birini meslekten çekilmeye davet ederken, diğerine disiplin cezası vermiştir.</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94</a:t>
            </a:fld>
            <a:endParaRPr lang="en-US" dirty="0"/>
          </a:p>
        </p:txBody>
      </p:sp>
    </p:spTree>
    <p:extLst>
      <p:ext uri="{BB962C8B-B14F-4D97-AF65-F5344CB8AC3E}">
        <p14:creationId xmlns:p14="http://schemas.microsoft.com/office/powerpoint/2010/main" val="2696371893"/>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81192" y="2180496"/>
            <a:ext cx="11029615" cy="4435457"/>
          </a:xfrm>
        </p:spPr>
        <p:txBody>
          <a:bodyPr>
            <a:noAutofit/>
          </a:bodyPr>
          <a:lstStyle/>
          <a:p>
            <a:pPr algn="just"/>
            <a:r>
              <a:rPr lang="tr-TR" sz="2800" dirty="0"/>
              <a:t>Danıştay'ında yerleşmiş içtihatlarında iletişimin denetlenmesi yoluyla elde edilen (hukuka aykırı delilleri) disiplin soruşturmasında delil kabul ettiği görülmektedir. 12.Dairenin. 27.11.2007 tarih, 2007/3065 E. 9534 K. sayılı kararında üzerinde ses kaydı yapan cihaz takılı görevli vasıtasıyla tutulan ses kayıtlarını (TCK. 133/2'ye göre suçtur) delil kabul ederek kamu görevlisinin ihraç gerektiğine karar vermiştir. </a:t>
            </a:r>
            <a:endParaRPr lang="tr-TR" sz="2800" dirty="0" smtClean="0"/>
          </a:p>
          <a:p>
            <a:pPr algn="just"/>
            <a:r>
              <a:rPr lang="tr-TR" sz="2800" dirty="0" smtClean="0"/>
              <a:t>Yine </a:t>
            </a:r>
            <a:r>
              <a:rPr lang="tr-TR" sz="2800" dirty="0"/>
              <a:t>Danıştay 12.D 22.01.2001 t. 2000/3517 E. 2001/130 K. 12.D 04.07.2008 t. 1444/4333 sayılı kararlarında da aynı istikrarlı görüşünü sürdürmüştür. Oysa bilindiği gibi Türk Ceza Kanunu(TCK)132/2 maddesine göre bu suçtur.</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95</a:t>
            </a:fld>
            <a:endParaRPr lang="en-US" dirty="0"/>
          </a:p>
        </p:txBody>
      </p:sp>
    </p:spTree>
    <p:extLst>
      <p:ext uri="{BB962C8B-B14F-4D97-AF65-F5344CB8AC3E}">
        <p14:creationId xmlns:p14="http://schemas.microsoft.com/office/powerpoint/2010/main" val="116137415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t>Danıştay 12. Dairesi bir içtihadında da muhakkik tarafından personelin dolabında yaptığı araştırmada porno dergileri, çeşitli fotoğraflar vb. elde edilen delilleri memurluk sıfatı ile bağdaşmayacak nitelikte yük kızartıcı ve utanç verici hareketlerde bulunduğu saptamasıyla meslekten ihracını yerinde bulmuştur. (5)</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96</a:t>
            </a:fld>
            <a:endParaRPr lang="en-US" dirty="0"/>
          </a:p>
        </p:txBody>
      </p:sp>
    </p:spTree>
    <p:extLst>
      <p:ext uri="{BB962C8B-B14F-4D97-AF65-F5344CB8AC3E}">
        <p14:creationId xmlns:p14="http://schemas.microsoft.com/office/powerpoint/2010/main" val="284624329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İNCELEME </a:t>
            </a:r>
            <a:r>
              <a:rPr lang="tr-TR" b="1" dirty="0" smtClean="0"/>
              <a:t>RAPORU</a:t>
            </a:r>
            <a:endParaRPr lang="tr-TR" dirty="0"/>
          </a:p>
        </p:txBody>
      </p:sp>
      <p:sp>
        <p:nvSpPr>
          <p:cNvPr id="3" name="İçerik Yer Tutucusu 2"/>
          <p:cNvSpPr>
            <a:spLocks noGrp="1"/>
          </p:cNvSpPr>
          <p:nvPr>
            <p:ph idx="1"/>
          </p:nvPr>
        </p:nvSpPr>
        <p:spPr>
          <a:xfrm>
            <a:off x="581192" y="2180496"/>
            <a:ext cx="11029615" cy="4556480"/>
          </a:xfrm>
        </p:spPr>
        <p:txBody>
          <a:bodyPr>
            <a:noAutofit/>
          </a:bodyPr>
          <a:lstStyle/>
          <a:p>
            <a:pPr algn="just" hangingPunct="0"/>
            <a:r>
              <a:rPr lang="tr-TR" dirty="0" smtClean="0"/>
              <a:t>Soruşturma </a:t>
            </a:r>
            <a:r>
              <a:rPr lang="tr-TR" dirty="0"/>
              <a:t>emri verme yetkisine sahip bulunan makamın, </a:t>
            </a:r>
            <a:r>
              <a:rPr lang="tr-TR" b="1" dirty="0"/>
              <a:t>“konunun incelenmesi”</a:t>
            </a:r>
            <a:r>
              <a:rPr lang="tr-TR" b="1" i="1" dirty="0"/>
              <a:t> </a:t>
            </a:r>
            <a:r>
              <a:rPr lang="tr-TR" dirty="0"/>
              <a:t>şeklinde verdiği emir üzerine gerekli inceleme yapılarak belgeler toplanır, </a:t>
            </a:r>
            <a:r>
              <a:rPr lang="tr-TR" dirty="0">
                <a:solidFill>
                  <a:srgbClr val="0070C0"/>
                </a:solidFill>
              </a:rPr>
              <a:t>gerektiğinde ilgililerin ifadelerine başvurulur, belirlenen durum ve sonuç emri veren makama sunulur.</a:t>
            </a:r>
          </a:p>
          <a:p>
            <a:pPr algn="just" hangingPunct="0"/>
            <a:r>
              <a:rPr lang="tr-TR" dirty="0"/>
              <a:t>	Şayet emir, </a:t>
            </a:r>
            <a:r>
              <a:rPr lang="tr-TR" b="1" dirty="0"/>
              <a:t>“konunun incelenmesi ve gerektiğinde soruşturulması”</a:t>
            </a:r>
            <a:r>
              <a:rPr lang="tr-TR" b="1" i="1" dirty="0"/>
              <a:t> </a:t>
            </a:r>
            <a:r>
              <a:rPr lang="tr-TR" dirty="0"/>
              <a:t>şeklin­de verilmişse, bu takdirde soruşturmacı tarafından gerekli inceleme yapılır, belgeler top­lanır, gerektiğinde ilgililerin ifadelerine baş vurulur, veriler değerlendirilir, yapılan </a:t>
            </a:r>
            <a:r>
              <a:rPr lang="tr-TR" dirty="0">
                <a:solidFill>
                  <a:srgbClr val="0070C0"/>
                </a:solidFill>
              </a:rPr>
              <a:t>incelemelerden çıkan sonucun ileri sürülen iddianın gerçek olmadığı yönünde olma­sı halinde soruşturmaya geçilmeyerek bir inceleme raporu düzenlenmesi ile yetinilir.</a:t>
            </a:r>
          </a:p>
          <a:p>
            <a:pPr algn="just" hangingPunct="0"/>
            <a:r>
              <a:rPr lang="tr-TR" dirty="0"/>
              <a:t>İnceleme raporlarında da genellikle </a:t>
            </a:r>
            <a:r>
              <a:rPr lang="tr-TR" dirty="0">
                <a:solidFill>
                  <a:srgbClr val="0070C0"/>
                </a:solidFill>
              </a:rPr>
              <a:t>soruşturma raporlarında söz konusu olan bölüm­lere yer verilir </a:t>
            </a:r>
            <a:r>
              <a:rPr lang="tr-TR" dirty="0"/>
              <a:t>ve sonuçta elde edilen bulgular değerlendirilerek iddiaların kesinlik kazanmadığı </a:t>
            </a:r>
            <a:r>
              <a:rPr lang="tr-TR" dirty="0" err="1"/>
              <a:t>ifadelendirilir</a:t>
            </a:r>
            <a:r>
              <a:rPr lang="tr-TR" dirty="0"/>
              <a:t>.</a:t>
            </a:r>
          </a:p>
          <a:p>
            <a:pPr algn="just" hangingPunct="0"/>
            <a:r>
              <a:rPr lang="tr-TR" dirty="0"/>
              <a:t>İleri sürülen hiçbir iddianın sübuta ulaşmaması halinde, </a:t>
            </a:r>
            <a:r>
              <a:rPr lang="tr-TR" dirty="0">
                <a:solidFill>
                  <a:srgbClr val="0070C0"/>
                </a:solidFill>
              </a:rPr>
              <a:t>itham edilen kişi ya da kişilerin ifadelerinin alınmaması daha uygundur.</a:t>
            </a:r>
          </a:p>
          <a:p>
            <a:pPr algn="just" hangingPunct="0"/>
            <a:r>
              <a:rPr lang="tr-TR" dirty="0"/>
              <a:t>	İnceleme raporlarında da rapor kapağı ve eklerin listesinin bulunması, raporun, dizi pusulasının ve eklerin soruşturma raporu bölümünde belirtilen şekilde paraflanması, imzalanması ve mühürlenmesi gerekmektedir.</a:t>
            </a:r>
          </a:p>
          <a:p>
            <a:pPr algn="just"/>
            <a:endParaRPr lang="tr-TR"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97</a:t>
            </a:fld>
            <a:endParaRPr lang="en-US" dirty="0"/>
          </a:p>
        </p:txBody>
      </p:sp>
    </p:spTree>
    <p:extLst>
      <p:ext uri="{BB962C8B-B14F-4D97-AF65-F5344CB8AC3E}">
        <p14:creationId xmlns:p14="http://schemas.microsoft.com/office/powerpoint/2010/main" val="20681023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Times New Roman" panose="02020603050405020304" pitchFamily="18" charset="0"/>
                <a:cs typeface="Times New Roman" panose="02020603050405020304" pitchFamily="18" charset="0"/>
              </a:rPr>
              <a:t>Disiplin soruşturması sonrası süreç</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81192" y="2642959"/>
            <a:ext cx="11029615" cy="3678303"/>
          </a:xfrm>
        </p:spPr>
        <p:txBody>
          <a:bodyPr>
            <a:normAutofit/>
          </a:bodyPr>
          <a:lstStyle/>
          <a:p>
            <a:pPr algn="just"/>
            <a:r>
              <a:rPr lang="tr-TR" sz="4000" dirty="0" smtClean="0">
                <a:latin typeface="Times New Roman" panose="02020603050405020304" pitchFamily="18" charset="0"/>
                <a:cs typeface="Times New Roman" panose="02020603050405020304" pitchFamily="18" charset="0"/>
              </a:rPr>
              <a:t>Savunmanın Alınması</a:t>
            </a:r>
          </a:p>
          <a:p>
            <a:pPr algn="just"/>
            <a:r>
              <a:rPr lang="tr-TR" sz="4000" dirty="0" smtClean="0">
                <a:latin typeface="Times New Roman" panose="02020603050405020304" pitchFamily="18" charset="0"/>
                <a:cs typeface="Times New Roman" panose="02020603050405020304" pitchFamily="18" charset="0"/>
              </a:rPr>
              <a:t>Cezanın Uygulanması</a:t>
            </a:r>
          </a:p>
          <a:p>
            <a:pPr algn="just"/>
            <a:r>
              <a:rPr lang="tr-TR" sz="4000" dirty="0" smtClean="0">
                <a:latin typeface="Times New Roman" panose="02020603050405020304" pitchFamily="18" charset="0"/>
                <a:cs typeface="Times New Roman" panose="02020603050405020304" pitchFamily="18" charset="0"/>
              </a:rPr>
              <a:t>İtiraz</a:t>
            </a:r>
          </a:p>
          <a:p>
            <a:pPr algn="just"/>
            <a:r>
              <a:rPr lang="tr-TR" sz="4000" dirty="0" smtClean="0">
                <a:latin typeface="Times New Roman" panose="02020603050405020304" pitchFamily="18" charset="0"/>
                <a:cs typeface="Times New Roman" panose="02020603050405020304" pitchFamily="18" charset="0"/>
              </a:rPr>
              <a:t>İtirazın Değerlendirilmesi</a:t>
            </a:r>
          </a:p>
          <a:p>
            <a:pPr algn="just"/>
            <a:endParaRPr lang="tr-TR" sz="40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D57F1E4F-1CFF-5643-939E-217C01CDF565}" type="slidenum">
              <a:rPr lang="en-US" smtClean="0"/>
              <a:pPr/>
              <a:t>98</a:t>
            </a:fld>
            <a:endParaRPr lang="en-US" dirty="0"/>
          </a:p>
        </p:txBody>
      </p:sp>
    </p:spTree>
    <p:extLst>
      <p:ext uri="{BB962C8B-B14F-4D97-AF65-F5344CB8AC3E}">
        <p14:creationId xmlns:p14="http://schemas.microsoft.com/office/powerpoint/2010/main" val="22727206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Slayt Numarası Yer Tutucusu 3"/>
          <p:cNvSpPr>
            <a:spLocks noGrp="1"/>
          </p:cNvSpPr>
          <p:nvPr>
            <p:ph type="sldNum" sz="quarter" idx="12"/>
          </p:nvPr>
        </p:nvSpPr>
        <p:spPr/>
        <p:txBody>
          <a:bodyPr/>
          <a:lstStyle/>
          <a:p>
            <a:fld id="{D57F1E4F-1CFF-5643-939E-217C01CDF565}" type="slidenum">
              <a:rPr lang="en-US" smtClean="0"/>
              <a:pPr/>
              <a:t>99</a:t>
            </a:fld>
            <a:endParaRPr lang="en-US"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4251519174"/>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4651311"/>
      </p:ext>
    </p:extLst>
  </p:cSld>
  <p:clrMapOvr>
    <a:masterClrMapping/>
  </p:clrMapOvr>
  <p:timing>
    <p:tnLst>
      <p:par>
        <p:cTn id="1" dur="indefinite" restart="never" nodeType="tmRoot"/>
      </p:par>
    </p:tnLst>
  </p:timing>
</p:sld>
</file>

<file path=ppt/theme/theme1.xml><?xml version="1.0" encoding="utf-8"?>
<a:theme xmlns:a="http://schemas.openxmlformats.org/drawingml/2006/main" name="Kar Payı">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TM03457464[[fn=Kar Payı]]</Template>
  <TotalTime>577</TotalTime>
  <Words>5836</Words>
  <Application>Microsoft Office PowerPoint</Application>
  <PresentationFormat>Geniş ekran</PresentationFormat>
  <Paragraphs>399</Paragraphs>
  <Slides>99</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99</vt:i4>
      </vt:variant>
    </vt:vector>
  </HeadingPairs>
  <TitlesOfParts>
    <vt:vector size="106" baseType="lpstr">
      <vt:lpstr>Bodoni MT</vt:lpstr>
      <vt:lpstr>Calibri</vt:lpstr>
      <vt:lpstr>Gill Sans MT</vt:lpstr>
      <vt:lpstr>Times New Roman</vt:lpstr>
      <vt:lpstr>Wingdings</vt:lpstr>
      <vt:lpstr>Wingdings 2</vt:lpstr>
      <vt:lpstr>Kar Payı</vt:lpstr>
      <vt:lpstr>DİSİPLİN SORUŞTURMASI  USUL VE ESASLARI</vt:lpstr>
      <vt:lpstr>Sunum PLANI</vt:lpstr>
      <vt:lpstr>Mecellenin getirdiği önemli bir kural</vt:lpstr>
      <vt:lpstr>Hipokrattan günümüze Tıbbın ilk kuralı</vt:lpstr>
      <vt:lpstr>Örnek Yargı Kararları (1)</vt:lpstr>
      <vt:lpstr>Örnek Yargı Kararları (ı1)</vt:lpstr>
      <vt:lpstr>Hukukun Evrensel İlkeleri</vt:lpstr>
      <vt:lpstr>Hukukun Evrensel İlkeleri</vt:lpstr>
      <vt:lpstr>Hukukun Evrensel İlkeleri</vt:lpstr>
      <vt:lpstr>Hukukun Evrensel İlkeleri</vt:lpstr>
      <vt:lpstr>Hukukun Evrensel İlkeleri</vt:lpstr>
      <vt:lpstr>Hukukun Evrensel İlkeleri</vt:lpstr>
      <vt:lpstr>Hukukun Evrensel İlkeleri</vt:lpstr>
      <vt:lpstr>PowerPoint Sunusu</vt:lpstr>
      <vt:lpstr>PowerPoint Sunusu</vt:lpstr>
      <vt:lpstr>Hukukun Evrensel İlkeleri</vt:lpstr>
      <vt:lpstr>Hukukun Evrensel İlkeleri</vt:lpstr>
      <vt:lpstr>Şüpheden Sanık yararlanır (Örnek olay)</vt:lpstr>
      <vt:lpstr>DİSİPLİN SORUŞTURMASInın DAYANDIĞI KANUNLAR</vt:lpstr>
      <vt:lpstr>dİsİplİn soruşturması usulü</vt:lpstr>
      <vt:lpstr>DİSİPLİN SUÇU</vt:lpstr>
      <vt:lpstr>Devlet memurlarının uyması gereken bazı kurallar</vt:lpstr>
      <vt:lpstr>Devlet memurlarının uyması gereken bazı kurallar</vt:lpstr>
      <vt:lpstr>Devlet memurlarının uyması gereken bazı kurallar</vt:lpstr>
      <vt:lpstr>Devlet memurlarının uyması gereken bazı kurallar</vt:lpstr>
      <vt:lpstr>Kimler Hakkında Disiplin Soruşturması Yapılabilir?</vt:lpstr>
      <vt:lpstr>Disiplin Soruşturmasını Yapmaya Yetkili Disiplin Âmirleri Kimlerdir?</vt:lpstr>
      <vt:lpstr>DİSİPLİN SUÇUNUN ÖĞRENİLMESİ</vt:lpstr>
      <vt:lpstr>Disiplin soruşturmasını başlatma</vt:lpstr>
      <vt:lpstr>PowerPoint Sunusu</vt:lpstr>
      <vt:lpstr>İncelemeci soruşturmacı görevlendirme</vt:lpstr>
      <vt:lpstr>PowerPoint Sunusu</vt:lpstr>
      <vt:lpstr>DANIŞTAY 12. Daire 2005/4949 E.N , 2008/2571 K.N.</vt:lpstr>
      <vt:lpstr>OLUR / onay</vt:lpstr>
      <vt:lpstr>Olur metinleri</vt:lpstr>
      <vt:lpstr>Olur metinleri</vt:lpstr>
      <vt:lpstr>PowerPoint Sunusu</vt:lpstr>
      <vt:lpstr>İddiaların disiplin hukuku açısından değerlendirilmesi</vt:lpstr>
      <vt:lpstr>Onayda belirtilen iddiaların zamanının tespiti (Zamanaşımı) </vt:lpstr>
      <vt:lpstr>Karar Verme Zamanaşımı</vt:lpstr>
      <vt:lpstr>PowerPoint Sunusu</vt:lpstr>
      <vt:lpstr>PowerPoint Sunusu</vt:lpstr>
      <vt:lpstr>ZAMANAŞIMI (Örnek)</vt:lpstr>
      <vt:lpstr>PowerPoint Sunusu</vt:lpstr>
      <vt:lpstr>PowerPoint Sunusu</vt:lpstr>
      <vt:lpstr>PowerPoint Sunusu</vt:lpstr>
      <vt:lpstr>SORUŞTURMACININ HAREKET TARZI, HAZIRLIK AŞAMASI VE İZLENECEK YOL</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GÖREVDEN UZAKLAŞTIRMA</vt:lpstr>
      <vt:lpstr>GÖREVDEN UZAKLAŞTIRMA</vt:lpstr>
      <vt:lpstr>GÖREVDEN UZAKLAŞTIRMA</vt:lpstr>
      <vt:lpstr>GÖREVDEN UZAKLAŞTIRMA</vt:lpstr>
      <vt:lpstr>Soruşturma Raporunun Bölümleri</vt:lpstr>
      <vt:lpstr>Bilgi, belge ve ifadelerin değerlendirilmesi (tahlil ve münakaşa) bölümünde; </vt:lpstr>
      <vt:lpstr>Sonuç, kanaat ve teklif bölümünde</vt:lpstr>
      <vt:lpstr>PowerPoint Sunusu</vt:lpstr>
      <vt:lpstr>PowerPoint Sunusu</vt:lpstr>
      <vt:lpstr>PowerPoint Sunusu</vt:lpstr>
      <vt:lpstr>PowerPoint Sunusu</vt:lpstr>
      <vt:lpstr>PowerPoint Sunusu</vt:lpstr>
      <vt:lpstr>İdari teklif</vt:lpstr>
      <vt:lpstr>İdari teklif</vt:lpstr>
      <vt:lpstr>İdari teklif</vt:lpstr>
      <vt:lpstr>İdari teklif</vt:lpstr>
      <vt:lpstr>İdari teklif</vt:lpstr>
      <vt:lpstr>Mali teklif</vt:lpstr>
      <vt:lpstr>PowerPoint Sunusu</vt:lpstr>
      <vt:lpstr>PowerPoint Sunusu</vt:lpstr>
      <vt:lpstr>Soruşturma Raporunun İlgili Makama Sunulması</vt:lpstr>
      <vt:lpstr>ÖN RAPOR VE DÜZENLENMESİNİ GEREKTİREN HALLER</vt:lpstr>
      <vt:lpstr>HUKUKA AYKIRI DELİL VE DİSİPLİN SORUŞTURMASI</vt:lpstr>
      <vt:lpstr>PowerPoint Sunusu</vt:lpstr>
      <vt:lpstr>PowerPoint Sunusu</vt:lpstr>
      <vt:lpstr>İNCELEME RAPORU</vt:lpstr>
      <vt:lpstr>Disiplin soruşturması sonrası süreç</vt:lpstr>
      <vt:lpstr>PowerPoint Sunusu</vt:lpstr>
    </vt:vector>
  </TitlesOfParts>
  <Company>SilentAll Team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Öğreme / Öğretme</dc:title>
  <dc:creator>Orhan Kurt</dc:creator>
  <cp:lastModifiedBy>Derya BEDER</cp:lastModifiedBy>
  <cp:revision>64</cp:revision>
  <dcterms:created xsi:type="dcterms:W3CDTF">2018-11-27T14:01:26Z</dcterms:created>
  <dcterms:modified xsi:type="dcterms:W3CDTF">2019-02-19T06:27:46Z</dcterms:modified>
</cp:coreProperties>
</file>